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62"/>
  </p:notesMasterIdLst>
  <p:sldIdLst>
    <p:sldId id="257" r:id="rId5"/>
    <p:sldId id="323" r:id="rId6"/>
    <p:sldId id="322" r:id="rId7"/>
    <p:sldId id="317" r:id="rId8"/>
    <p:sldId id="336" r:id="rId9"/>
    <p:sldId id="310" r:id="rId10"/>
    <p:sldId id="280" r:id="rId11"/>
    <p:sldId id="380" r:id="rId12"/>
    <p:sldId id="309" r:id="rId13"/>
    <p:sldId id="381" r:id="rId14"/>
    <p:sldId id="395" r:id="rId15"/>
    <p:sldId id="366" r:id="rId16"/>
    <p:sldId id="367" r:id="rId17"/>
    <p:sldId id="368" r:id="rId18"/>
    <p:sldId id="369" r:id="rId19"/>
    <p:sldId id="370" r:id="rId20"/>
    <p:sldId id="387" r:id="rId21"/>
    <p:sldId id="374" r:id="rId22"/>
    <p:sldId id="382" r:id="rId23"/>
    <p:sldId id="385" r:id="rId24"/>
    <p:sldId id="351" r:id="rId25"/>
    <p:sldId id="361" r:id="rId26"/>
    <p:sldId id="347" r:id="rId27"/>
    <p:sldId id="388" r:id="rId28"/>
    <p:sldId id="389" r:id="rId29"/>
    <p:sldId id="390" r:id="rId30"/>
    <p:sldId id="393" r:id="rId31"/>
    <p:sldId id="398" r:id="rId32"/>
    <p:sldId id="396" r:id="rId33"/>
    <p:sldId id="371" r:id="rId34"/>
    <p:sldId id="357" r:id="rId35"/>
    <p:sldId id="285" r:id="rId36"/>
    <p:sldId id="397" r:id="rId37"/>
    <p:sldId id="334" r:id="rId38"/>
    <p:sldId id="307" r:id="rId39"/>
    <p:sldId id="375" r:id="rId40"/>
    <p:sldId id="346" r:id="rId41"/>
    <p:sldId id="344" r:id="rId42"/>
    <p:sldId id="328" r:id="rId43"/>
    <p:sldId id="372" r:id="rId44"/>
    <p:sldId id="391" r:id="rId45"/>
    <p:sldId id="340" r:id="rId46"/>
    <p:sldId id="338" r:id="rId47"/>
    <p:sldId id="339" r:id="rId48"/>
    <p:sldId id="352" r:id="rId49"/>
    <p:sldId id="353" r:id="rId50"/>
    <p:sldId id="348" r:id="rId51"/>
    <p:sldId id="350" r:id="rId52"/>
    <p:sldId id="337" r:id="rId53"/>
    <p:sldId id="293" r:id="rId54"/>
    <p:sldId id="376" r:id="rId55"/>
    <p:sldId id="377" r:id="rId56"/>
    <p:sldId id="379" r:id="rId57"/>
    <p:sldId id="392" r:id="rId58"/>
    <p:sldId id="383" r:id="rId59"/>
    <p:sldId id="394" r:id="rId60"/>
    <p:sldId id="384" r:id="rId61"/>
  </p:sldIdLst>
  <p:sldSz cx="9144000" cy="5143500" type="screen16x9"/>
  <p:notesSz cx="6858000" cy="9144000"/>
  <p:embeddedFontLst>
    <p:embeddedFont>
      <p:font typeface="Constantia" panose="02030602050306030303" pitchFamily="18" charset="0"/>
      <p:regular r:id="rId63"/>
      <p:bold r:id="rId64"/>
      <p:italic r:id="rId65"/>
      <p:boldItalic r:id="rId66"/>
    </p:embeddedFont>
    <p:embeddedFont>
      <p:font typeface="Merriweather Light" panose="00000400000000000000" pitchFamily="2" charset="0"/>
      <p:regular r:id="rId67"/>
      <p:bold r:id="rId68"/>
      <p:italic r:id="rId69"/>
      <p:boldItalic r:id="rId70"/>
    </p:embeddedFont>
    <p:embeddedFont>
      <p:font typeface="Open Sans" panose="020B0606030504020204" pitchFamily="34" charset="0"/>
      <p:regular r:id="rId71"/>
      <p:bold r:id="rId72"/>
      <p:italic r:id="rId73"/>
      <p:boldItalic r:id="rId74"/>
    </p:embeddedFont>
    <p:embeddedFont>
      <p:font typeface="Open Sans ExtraBold" panose="020B0906030804020204" pitchFamily="34" charset="0"/>
      <p:bold r:id="rId75"/>
      <p:boldItalic r:id="rId76"/>
    </p:embeddedFont>
    <p:embeddedFont>
      <p:font typeface="Open Sans Light" panose="020B0306030504020204" pitchFamily="34" charset="0"/>
      <p:regular r:id="rId77"/>
      <p:bold r:id="rId78"/>
      <p:italic r:id="rId79"/>
      <p:boldItalic r:id="rId80"/>
    </p:embeddedFont>
    <p:embeddedFont>
      <p:font typeface="Oswald" panose="00000500000000000000" pitchFamily="2" charset="0"/>
      <p:regular r:id="rId81"/>
      <p:bold r:id="rId82"/>
    </p:embeddedFont>
    <p:embeddedFont>
      <p:font typeface="Segoe UI" panose="020B0502040204020203" pitchFamily="34" charset="0"/>
      <p:regular r:id="rId83"/>
      <p:bold r:id="rId84"/>
      <p:italic r:id="rId85"/>
      <p:boldItalic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83CFC4-52A3-AE96-F719-D85DEF311E07}" name="Kittleson, Tori" initials="KT" userId="S::torik@iastate.edu::91221c9c-3cb0-4eee-b6e3-87cc9ed4a60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E3C"/>
    <a:srgbClr val="BC12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59B76A-0CE2-4125-AC8C-15052F5C080F}" v="6" dt="2024-04-29T18:31:24.031"/>
    <p1510:client id="{7778F87E-11FE-56E5-0C6F-D90A92E4635A}" v="132" dt="2024-04-30T17:36:27.100"/>
    <p1510:client id="{A8BA909C-04FB-4422-B004-AF2CFEF985D5}" v="1" dt="2024-04-30T16:40:37.6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84" Type="http://schemas.openxmlformats.org/officeDocument/2006/relationships/font" Target="fonts/font22.fntdata"/><Relationship Id="rId89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5" Type="http://schemas.openxmlformats.org/officeDocument/2006/relationships/slide" Target="slides/slide1.xml"/><Relationship Id="rId90" Type="http://schemas.openxmlformats.org/officeDocument/2006/relationships/tableStyles" Target="tableStyle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0.fntdata"/><Relationship Id="rId80" Type="http://schemas.openxmlformats.org/officeDocument/2006/relationships/font" Target="fonts/font18.fntdata"/><Relationship Id="rId85" Type="http://schemas.openxmlformats.org/officeDocument/2006/relationships/font" Target="fonts/font2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font" Target="fonts/font21.fntdata"/><Relationship Id="rId88" Type="http://schemas.openxmlformats.org/officeDocument/2006/relationships/viewProps" Target="viewProps.xml"/><Relationship Id="rId9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font" Target="fonts/font19.fntdata"/><Relationship Id="rId86" Type="http://schemas.openxmlformats.org/officeDocument/2006/relationships/font" Target="fonts/font2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4.fntdata"/><Relationship Id="rId7" Type="http://schemas.openxmlformats.org/officeDocument/2006/relationships/slide" Target="slides/slide3.xml"/><Relationship Id="rId71" Type="http://schemas.openxmlformats.org/officeDocument/2006/relationships/font" Target="fonts/font9.fntdata"/><Relationship Id="rId92" Type="http://schemas.microsoft.com/office/2018/10/relationships/authors" Target="author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4.fntdata"/><Relationship Id="rId87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font" Target="fonts/font20.fntdata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polbattery.com/LiPo-Battery-10000mAh.html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amazon.com/nimh-aa-batteries/s?k=nimh+aa+batteries" TargetMode="External"/><Relationship Id="rId4" Type="http://schemas.openxmlformats.org/officeDocument/2006/relationships/hyperlink" Target="https://www.nytimes.com/wirecutter/reviews/best-rechargeable-batteries/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endParaRPr lang="en-US" sz="1100"/>
          </a:p>
          <a:p>
            <a:pPr marL="0" indent="0"/>
            <a:endParaRPr lang="en-US" sz="1100"/>
          </a:p>
          <a:p>
            <a:pPr marL="0" indent="0"/>
            <a:endParaRPr lang="en-US" sz="1100"/>
          </a:p>
        </p:txBody>
      </p:sp>
      <p:sp>
        <p:nvSpPr>
          <p:cNvPr id="81" name="Google Shape;81;p2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" name="Google Shape;82;p2:notes"/>
          <p:cNvSpPr txBox="1"/>
          <p:nvPr/>
        </p:nvSpPr>
        <p:spPr>
          <a:xfrm>
            <a:off x="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Thomas</a:t>
            </a:r>
            <a:br>
              <a:rPr lang="en-US"/>
            </a:br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9285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Thomas</a:t>
            </a:r>
            <a:br>
              <a:rPr lang="en-US"/>
            </a:br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0486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Tori</a:t>
            </a:r>
          </a:p>
          <a:p>
            <a:pPr marL="0" indent="0"/>
            <a:r>
              <a:rPr lang="en-US"/>
              <a:t>Good. Little Hard to read power. 3d model of boards possibly</a:t>
            </a:r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0856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Tori</a:t>
            </a:r>
          </a:p>
          <a:p>
            <a:pPr marL="0" indent="0"/>
            <a:r>
              <a:rPr lang="en-US"/>
              <a:t>Good. Little Hard to read power. 3d model of boards possibly</a:t>
            </a:r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9114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Tori Add 3D component screenshot</a:t>
            </a:r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3242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Tori</a:t>
            </a:r>
          </a:p>
          <a:p>
            <a:pPr marL="0" indent="0"/>
            <a:r>
              <a:rPr lang="en-US"/>
              <a:t>Good. Little Hard to read power. 3d model of boards possibly</a:t>
            </a:r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3651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6308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Tori</a:t>
            </a:r>
          </a:p>
          <a:p>
            <a:pPr marL="0" indent="0"/>
            <a:r>
              <a:rPr lang="en-US">
                <a:hlinkClick r:id="rId3"/>
              </a:rPr>
              <a:t>https://www.lipolbattery.com/LiPo-Battery-10000mAh.html</a:t>
            </a:r>
            <a:endParaRPr lang="en-US"/>
          </a:p>
          <a:p>
            <a:pPr marL="0" indent="0"/>
            <a:endParaRPr lang="en-US"/>
          </a:p>
          <a:p>
            <a:pPr marL="0" indent="0"/>
            <a:r>
              <a:rPr lang="en-US">
                <a:hlinkClick r:id="rId4"/>
              </a:rPr>
              <a:t>https://www.nytimes.com/wirecutter/reviews/best-rechargeable-batteries/</a:t>
            </a:r>
            <a:endParaRPr lang="en-US"/>
          </a:p>
          <a:p>
            <a:pPr marL="0" indent="0"/>
            <a:r>
              <a:rPr lang="en-US">
                <a:hlinkClick r:id="rId5"/>
              </a:rPr>
              <a:t>https://www.amazon.com/nimh-aa-batteries/s?k=nimh+aa+batteries</a:t>
            </a:r>
            <a:r>
              <a:rPr lang="en-US"/>
              <a:t> </a:t>
            </a:r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4472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Matt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Battery </a:t>
            </a:r>
            <a:r>
              <a:rPr lang="en-US" err="1"/>
              <a:t>seperated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Regulator (safety, I/O)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DIP switch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2 CCs</a:t>
            </a:r>
          </a:p>
          <a:p>
            <a:pPr marL="0" indent="0"/>
            <a:endParaRPr lang="en-US"/>
          </a:p>
          <a:p>
            <a:pPr marL="0" indent="0"/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3170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</a:t>
            </a:r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2212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3812bf8474_0_9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52400" indent="0">
              <a:buSzPts val="1200"/>
            </a:pPr>
            <a:r>
              <a:rPr lang="en-US"/>
              <a:t>Ian </a:t>
            </a:r>
            <a:endParaRPr lang="en-US" sz="1600"/>
          </a:p>
          <a:p>
            <a:pPr marL="457200" lvl="0" indent="-30480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600"/>
              <a:t>we are in an era of overreliance on architecture simulators, and the effects of this are tangible and detrimental.</a:t>
            </a:r>
            <a:endParaRPr sz="16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600"/>
              <a:t>Simulator alternatives: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Register Transfer Language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first-order models</a:t>
            </a:r>
          </a:p>
          <a:p>
            <a:pPr lvl="1" indent="-330200">
              <a:buSzPts val="1600"/>
              <a:buChar char="○"/>
            </a:pPr>
            <a:endParaRPr lang="en-US" sz="1600"/>
          </a:p>
          <a:p>
            <a:pPr marL="584200" lvl="1" indent="0">
              <a:buSzPts val="1600"/>
            </a:pPr>
            <a:r>
              <a:rPr lang="en-US" sz="1600"/>
              <a:t>BOB nodes are subject to variable on-time due to passive energy harvesting, which necessitates the need for a testbench to understand their behavior</a:t>
            </a:r>
          </a:p>
        </p:txBody>
      </p:sp>
      <p:sp>
        <p:nvSpPr>
          <p:cNvPr id="119" name="Google Shape;119;g23812bf8474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2996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Tori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Decoupling cap placement and vias – small current loops – less EMI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Antenna placement – avoid others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RF routing 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Ground planes for shielding + lots of vias for low impedance path to ground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Large power planes for low impedance power rail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Nothing under RF sections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Anti-parallel routing to avoid crosstalk</a:t>
            </a:r>
          </a:p>
          <a:p>
            <a:pPr marL="285750" indent="-285750">
              <a:buFont typeface="Calibri"/>
              <a:buChar char="-"/>
            </a:pPr>
            <a:endParaRPr lang="en-US" b="1"/>
          </a:p>
          <a:p>
            <a:pPr marL="285750" indent="-285750">
              <a:buFont typeface="Calibri"/>
              <a:buChar char="-"/>
            </a:pPr>
            <a:endParaRPr lang="en-US" b="1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6331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Tori</a:t>
            </a:r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7767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Add cost estimate???</a:t>
            </a:r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596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Fix animation, increase bottom figure text size, BOB band listening/ sniffing, receive/retransmit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Very cluttered, I love it</a:t>
            </a:r>
            <a:br>
              <a:rPr lang="en-US"/>
            </a:br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14070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Matt</a:t>
            </a:r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73305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Matt</a:t>
            </a:r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84986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endParaRPr lang="en-US"/>
          </a:p>
          <a:p>
            <a:pPr marL="0" indent="0"/>
            <a:r>
              <a:rPr lang="en-US"/>
              <a:t>Matt</a:t>
            </a:r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2694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endParaRPr lang="en-US"/>
          </a:p>
          <a:p>
            <a:pPr marL="0" indent="0"/>
            <a:r>
              <a:rPr lang="en-US"/>
              <a:t>Matt</a:t>
            </a:r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1425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endParaRPr lang="en-US"/>
          </a:p>
          <a:p>
            <a:pPr marL="0" indent="0"/>
            <a:r>
              <a:rPr lang="en-US"/>
              <a:t>Matt</a:t>
            </a:r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0580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endParaRPr lang="en-US"/>
          </a:p>
          <a:p>
            <a:pPr marL="0" indent="0"/>
            <a:r>
              <a:rPr lang="en-US"/>
              <a:t>Matt</a:t>
            </a:r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9962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3812bf8474_0_9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52400" indent="0"/>
            <a:r>
              <a:rPr lang="en-US"/>
              <a:t>Ian </a:t>
            </a:r>
          </a:p>
          <a:p>
            <a:pPr indent="-304800">
              <a:buSzPts val="1200"/>
              <a:buChar char="●"/>
            </a:pPr>
            <a:r>
              <a:rPr lang="en-US" sz="1600"/>
              <a:t>Capacitor charging should be longer than the on-time 20% in reality the capacitor is not depleted to 0 </a:t>
            </a:r>
            <a:endParaRPr lang="en-US"/>
          </a:p>
        </p:txBody>
      </p:sp>
      <p:sp>
        <p:nvSpPr>
          <p:cNvPr id="119" name="Google Shape;119;g23812bf8474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44784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Spencer</a:t>
            </a:r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49375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b="1"/>
              <a:t>Thomas</a:t>
            </a:r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447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endParaRPr lang="en-US" b="1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14276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" name="Google Shape;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4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" name="Google Shape;70;p1:notes"/>
          <p:cNvSpPr txBox="1"/>
          <p:nvPr/>
        </p:nvSpPr>
        <p:spPr>
          <a:xfrm>
            <a:off x="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40089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Tori</a:t>
            </a:r>
          </a:p>
          <a:p>
            <a:pPr marL="0" indent="0"/>
            <a:r>
              <a:rPr lang="en-US"/>
              <a:t>Simplify down first </a:t>
            </a:r>
            <a:r>
              <a:rPr lang="en-US" err="1"/>
              <a:t>sentecne</a:t>
            </a:r>
            <a:endParaRPr lang="en-US"/>
          </a:p>
          <a:p>
            <a:pPr marL="0" indent="0"/>
            <a:r>
              <a:rPr lang="en-US"/>
              <a:t>Implement slide for the </a:t>
            </a:r>
            <a:r>
              <a:rPr lang="en-US" err="1"/>
              <a:t>msp</a:t>
            </a:r>
            <a:r>
              <a:rPr lang="en-US"/>
              <a:t> after this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Note for slide deck: get rid of </a:t>
            </a:r>
            <a:r>
              <a:rPr lang="en-US" err="1"/>
              <a:t>hiden</a:t>
            </a:r>
            <a:r>
              <a:rPr lang="en-US"/>
              <a:t> slides. Bring physical PCB to presentation. </a:t>
            </a:r>
          </a:p>
          <a:p>
            <a:pPr marL="0" indent="0"/>
            <a:r>
              <a:rPr lang="en-US"/>
              <a:t>What is an MSP and why are we simplifying it?</a:t>
            </a:r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69233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Update power board</a:t>
            </a:r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35701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Fix animation, increase bottom figure text size, BOB band listening/ sniffing, receive/retransmit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Very cluttered, I love it</a:t>
            </a:r>
            <a:br>
              <a:rPr lang="en-US"/>
            </a:br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14070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Fix animation, increase bottom figure text size, BOB band listening/ sniffing, receive/retransmit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Very cluttered, I love it</a:t>
            </a:r>
            <a:br>
              <a:rPr lang="en-US"/>
            </a:br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88603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Fix animation, increase bottom figure text size, BOB band listening/ sniffing, receive/retransmit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Very cluttered, I love it</a:t>
            </a:r>
            <a:br>
              <a:rPr lang="en-US"/>
            </a:br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03246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Tori</a:t>
            </a:r>
          </a:p>
          <a:p>
            <a:pPr marL="0" indent="0"/>
            <a:r>
              <a:rPr lang="en-US"/>
              <a:t>Simplify down first </a:t>
            </a:r>
            <a:r>
              <a:rPr lang="en-US" err="1"/>
              <a:t>sentecne</a:t>
            </a:r>
            <a:endParaRPr lang="en-US"/>
          </a:p>
          <a:p>
            <a:pPr marL="0" indent="0"/>
            <a:r>
              <a:rPr lang="en-US"/>
              <a:t>Implement slide for the </a:t>
            </a:r>
            <a:r>
              <a:rPr lang="en-US" err="1"/>
              <a:t>msp</a:t>
            </a:r>
            <a:r>
              <a:rPr lang="en-US"/>
              <a:t> after this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Note for slide deck: get rid of </a:t>
            </a:r>
            <a:r>
              <a:rPr lang="en-US" err="1"/>
              <a:t>hiden</a:t>
            </a:r>
            <a:r>
              <a:rPr lang="en-US"/>
              <a:t> slides. Bring physical PCB to presentation. </a:t>
            </a:r>
          </a:p>
          <a:p>
            <a:pPr marL="0" indent="0"/>
            <a:r>
              <a:rPr lang="en-US"/>
              <a:t>What is an MSP and why are we simplifying it?</a:t>
            </a:r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3679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Ian </a:t>
            </a:r>
          </a:p>
          <a:p>
            <a:r>
              <a:rPr lang="en-US">
                <a:latin typeface="Calibri"/>
                <a:cs typeface="Calibri"/>
              </a:rPr>
              <a:t>Alignment is not perfect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lang="en-US" sz="14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95008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Tori</a:t>
            </a:r>
          </a:p>
          <a:p>
            <a:pPr marL="0" indent="0"/>
            <a:r>
              <a:rPr lang="en-US"/>
              <a:t>Simplify down first </a:t>
            </a:r>
            <a:r>
              <a:rPr lang="en-US" err="1"/>
              <a:t>sentecne</a:t>
            </a:r>
            <a:endParaRPr lang="en-US"/>
          </a:p>
          <a:p>
            <a:pPr marL="0" indent="0"/>
            <a:r>
              <a:rPr lang="en-US"/>
              <a:t>Implement slide for the </a:t>
            </a:r>
            <a:r>
              <a:rPr lang="en-US" err="1"/>
              <a:t>msp</a:t>
            </a:r>
            <a:r>
              <a:rPr lang="en-US"/>
              <a:t> after this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Note for slide deck: get rid of </a:t>
            </a:r>
            <a:r>
              <a:rPr lang="en-US" err="1"/>
              <a:t>hiden</a:t>
            </a:r>
            <a:r>
              <a:rPr lang="en-US"/>
              <a:t> slides. Bring physical PCB to presentation. </a:t>
            </a:r>
          </a:p>
          <a:p>
            <a:pPr marL="0" indent="0"/>
            <a:r>
              <a:rPr lang="en-US"/>
              <a:t>What is an MSP and why are we simplifying it?</a:t>
            </a:r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87471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70077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Tori</a:t>
            </a:r>
          </a:p>
          <a:p>
            <a:pPr marL="0" indent="0"/>
            <a:r>
              <a:rPr lang="en-US"/>
              <a:t>Simplify down first </a:t>
            </a:r>
            <a:r>
              <a:rPr lang="en-US" err="1"/>
              <a:t>sentecne</a:t>
            </a:r>
            <a:endParaRPr lang="en-US"/>
          </a:p>
          <a:p>
            <a:pPr marL="0" indent="0"/>
            <a:r>
              <a:rPr lang="en-US"/>
              <a:t>Implement slide for the </a:t>
            </a:r>
            <a:r>
              <a:rPr lang="en-US" err="1"/>
              <a:t>msp</a:t>
            </a:r>
            <a:r>
              <a:rPr lang="en-US"/>
              <a:t> after this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Note for slide deck: get rid of </a:t>
            </a:r>
            <a:r>
              <a:rPr lang="en-US" err="1"/>
              <a:t>hiden</a:t>
            </a:r>
            <a:r>
              <a:rPr lang="en-US"/>
              <a:t> slides. Bring physical PCB to presentation. </a:t>
            </a:r>
          </a:p>
          <a:p>
            <a:pPr marL="0" indent="0"/>
            <a:r>
              <a:rPr lang="en-US"/>
              <a:t>What is an MSP and why are we simplifying it?</a:t>
            </a:r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43964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Tori</a:t>
            </a:r>
          </a:p>
          <a:p>
            <a:pPr marL="0" indent="0"/>
            <a:r>
              <a:rPr lang="en-US"/>
              <a:t>Simplify down first </a:t>
            </a:r>
            <a:r>
              <a:rPr lang="en-US" err="1"/>
              <a:t>sentecne</a:t>
            </a:r>
            <a:endParaRPr lang="en-US"/>
          </a:p>
          <a:p>
            <a:pPr marL="0" indent="0"/>
            <a:r>
              <a:rPr lang="en-US"/>
              <a:t>Implement slide for the </a:t>
            </a:r>
            <a:r>
              <a:rPr lang="en-US" err="1"/>
              <a:t>msp</a:t>
            </a:r>
            <a:r>
              <a:rPr lang="en-US"/>
              <a:t> after this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Note for slide deck: get rid of </a:t>
            </a:r>
            <a:r>
              <a:rPr lang="en-US" err="1"/>
              <a:t>hiden</a:t>
            </a:r>
            <a:r>
              <a:rPr lang="en-US"/>
              <a:t> slides. Bring physical PCB to presentation. </a:t>
            </a:r>
          </a:p>
          <a:p>
            <a:pPr marL="0" indent="0"/>
            <a:r>
              <a:rPr lang="en-US"/>
              <a:t>What is an MSP and why are we simplifying it?</a:t>
            </a:r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55866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Tori</a:t>
            </a:r>
          </a:p>
          <a:p>
            <a:pPr marL="0" indent="0"/>
            <a:r>
              <a:rPr lang="en-US"/>
              <a:t>Simplify down first </a:t>
            </a:r>
            <a:r>
              <a:rPr lang="en-US" err="1"/>
              <a:t>sentecne</a:t>
            </a:r>
            <a:endParaRPr lang="en-US"/>
          </a:p>
          <a:p>
            <a:pPr marL="0" indent="0"/>
            <a:r>
              <a:rPr lang="en-US"/>
              <a:t>Implement slide for the </a:t>
            </a:r>
            <a:r>
              <a:rPr lang="en-US" err="1"/>
              <a:t>msp</a:t>
            </a:r>
            <a:r>
              <a:rPr lang="en-US"/>
              <a:t> after this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Note for slide deck: get rid of </a:t>
            </a:r>
            <a:r>
              <a:rPr lang="en-US" err="1"/>
              <a:t>hiden</a:t>
            </a:r>
            <a:r>
              <a:rPr lang="en-US"/>
              <a:t> slides. Bring physical PCB to presentation. </a:t>
            </a:r>
          </a:p>
          <a:p>
            <a:pPr marL="0" indent="0"/>
            <a:r>
              <a:rPr lang="en-US"/>
              <a:t>What is an MSP and why are we simplifying it?</a:t>
            </a:r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18312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80826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77073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endParaRPr lang="en-US"/>
          </a:p>
          <a:p>
            <a:pPr marL="0" indent="0"/>
            <a:endParaRPr lang="en-US"/>
          </a:p>
          <a:p>
            <a:pPr marL="0" indent="0"/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67849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81700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Tori</a:t>
            </a:r>
          </a:p>
          <a:p>
            <a:pPr marL="0" indent="0"/>
            <a:r>
              <a:rPr lang="en-US"/>
              <a:t>Simplify down first </a:t>
            </a:r>
            <a:r>
              <a:rPr lang="en-US" err="1"/>
              <a:t>sentecne</a:t>
            </a:r>
            <a:endParaRPr lang="en-US"/>
          </a:p>
          <a:p>
            <a:pPr marL="0" indent="0"/>
            <a:r>
              <a:rPr lang="en-US"/>
              <a:t>Implement slide for the </a:t>
            </a:r>
            <a:r>
              <a:rPr lang="en-US" err="1"/>
              <a:t>msp</a:t>
            </a:r>
            <a:r>
              <a:rPr lang="en-US"/>
              <a:t> after this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Note for slide deck: get rid of </a:t>
            </a:r>
            <a:r>
              <a:rPr lang="en-US" err="1"/>
              <a:t>hiden</a:t>
            </a:r>
            <a:r>
              <a:rPr lang="en-US"/>
              <a:t> slides. Bring physical PCB to presentation. </a:t>
            </a:r>
          </a:p>
          <a:p>
            <a:pPr marL="0" indent="0"/>
            <a:r>
              <a:rPr lang="en-US"/>
              <a:t>What is an MSP and why are we simplifying it?</a:t>
            </a:r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9528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Ian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lang="en-US" sz="14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09067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Matt Do not talk about 2 cc1352s</a:t>
            </a:r>
          </a:p>
          <a:p>
            <a:pPr marL="0" indent="0"/>
            <a:r>
              <a:rPr lang="en-US"/>
              <a:t>Design of single Sniffer Node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All implemented on a single PCB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RF portion will be based on TI reference designs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JTAG – standard interface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Header based on TI "</a:t>
            </a:r>
            <a:r>
              <a:rPr lang="en-US" err="1"/>
              <a:t>BoosterPack</a:t>
            </a:r>
            <a:r>
              <a:rPr lang="en-US"/>
              <a:t>" with custom pin locations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Custom Power Supply Design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Good design. Yellow harder to read. 'Radio Analog circuitry' in the key. '</a:t>
            </a:r>
            <a:r>
              <a:rPr lang="en-US" err="1"/>
              <a:t>rena</a:t>
            </a:r>
            <a:endParaRPr lang="en-US"/>
          </a:p>
          <a:p>
            <a:pPr marL="0" indent="0"/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23726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Fix animation, increase bottom figure text size, BOB band listening/ sniffing, receive/retransmit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Very cluttered, I love it</a:t>
            </a:r>
            <a:br>
              <a:rPr lang="en-US"/>
            </a:br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2076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Fix animation, increase bottom figure text size, BOB band listening/ sniffing, receive/retransmit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Very cluttered, I love it</a:t>
            </a:r>
            <a:br>
              <a:rPr lang="en-US"/>
            </a:br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21476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Fix animation, increase bottom figure text size, BOB band listening/ sniffing, receive/retransmit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Very cluttered, I love it</a:t>
            </a:r>
            <a:br>
              <a:rPr lang="en-US"/>
            </a:br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15192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247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90487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6246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3812bf8474_0_9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52400" indent="0"/>
            <a:r>
              <a:rPr lang="en-US"/>
              <a:t>Ian    Aim to make researching wireless sensor nodes networks easier (give test groups)</a:t>
            </a:r>
          </a:p>
          <a:p>
            <a:pPr marL="152400" indent="0"/>
            <a:r>
              <a:rPr lang="en-US"/>
              <a:t>Specifically designed for Duwe's research group, will deliver open-source resources for any group to design node systems for any use case </a:t>
            </a:r>
          </a:p>
          <a:p>
            <a:pPr marL="152400" indent="0"/>
            <a:r>
              <a:rPr lang="en-US"/>
              <a:t>Potential systems designed or impacted using testbed data</a:t>
            </a:r>
          </a:p>
          <a:p>
            <a:pPr marL="152400" indent="0"/>
            <a:endParaRPr lang="en-US"/>
          </a:p>
          <a:p>
            <a:pPr marL="152400" indent="0"/>
            <a:r>
              <a:rPr lang="en-US"/>
              <a:t>Focus on users.  End goal: 3x3 node. Potential Impact may not need. </a:t>
            </a:r>
          </a:p>
        </p:txBody>
      </p:sp>
      <p:sp>
        <p:nvSpPr>
          <p:cNvPr id="119" name="Google Shape;119;g23812bf8474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8757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Tori</a:t>
            </a:r>
          </a:p>
          <a:p>
            <a:pPr marL="0" indent="0"/>
            <a:r>
              <a:rPr lang="en-US"/>
              <a:t>**simplify this down and refer to design doc for more details. Can explain requirements verbally</a:t>
            </a:r>
          </a:p>
          <a:p>
            <a:pPr marL="0" indent="0"/>
            <a:r>
              <a:rPr lang="en-US"/>
              <a:t> Functional</a:t>
            </a:r>
          </a:p>
          <a:p>
            <a:pPr marL="0" indent="0"/>
            <a:r>
              <a:rPr lang="en-US"/>
              <a:t>• Non-functional</a:t>
            </a:r>
          </a:p>
          <a:p>
            <a:pPr marL="0" indent="0"/>
            <a:r>
              <a:rPr lang="en-US"/>
              <a:t>• Technical and/or other constraints</a:t>
            </a:r>
          </a:p>
          <a:p>
            <a:pPr marL="0" indent="0"/>
            <a:r>
              <a:rPr lang="en-US"/>
              <a:t>• 1-2 slides, 2 minutes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Emphasis challenging ones</a:t>
            </a:r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7184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Thomas</a:t>
            </a:r>
            <a:br>
              <a:rPr lang="en-US"/>
            </a:br>
            <a:endParaRPr lang="en-US"/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0524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78e80a902c_2_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Thomas</a:t>
            </a:r>
          </a:p>
        </p:txBody>
      </p:sp>
      <p:sp>
        <p:nvSpPr>
          <p:cNvPr id="136" name="Google Shape;136;g278e80a902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829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4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2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3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4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5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6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subTitle" idx="1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4633920"/>
            <a:ext cx="9143640" cy="50904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1"/>
          <p:cNvSpPr/>
          <p:nvPr/>
        </p:nvSpPr>
        <p:spPr>
          <a:xfrm>
            <a:off x="212760" y="2616840"/>
            <a:ext cx="184320" cy="46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0880" y="4788720"/>
            <a:ext cx="2396160" cy="1969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/>
          <p:nvPr/>
        </p:nvSpPr>
        <p:spPr>
          <a:xfrm>
            <a:off x="4182840" y="4755240"/>
            <a:ext cx="4190760" cy="28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Department of Electrical and Computer Engineering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8458200" y="4816440"/>
            <a:ext cx="360" cy="1519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" name="Google Shape;15;p1"/>
          <p:cNvSpPr/>
          <p:nvPr/>
        </p:nvSpPr>
        <p:spPr>
          <a:xfrm>
            <a:off x="8534520" y="4755240"/>
            <a:ext cx="5331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/>
          <p:nvPr/>
        </p:nvSpPr>
        <p:spPr>
          <a:xfrm>
            <a:off x="0" y="20657"/>
            <a:ext cx="9143640" cy="5143320"/>
          </a:xfrm>
          <a:prstGeom prst="rect">
            <a:avLst/>
          </a:prstGeom>
          <a:solidFill>
            <a:srgbClr val="C8102E">
              <a:alpha val="8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5"/>
          <p:cNvSpPr/>
          <p:nvPr/>
        </p:nvSpPr>
        <p:spPr>
          <a:xfrm>
            <a:off x="0" y="3511440"/>
            <a:ext cx="9143640" cy="3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7" name="Google Shape;87;p15"/>
          <p:cNvSpPr/>
          <p:nvPr/>
        </p:nvSpPr>
        <p:spPr>
          <a:xfrm>
            <a:off x="884582" y="2069715"/>
            <a:ext cx="71625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  <a:sym typeface="Oswald"/>
              </a:rPr>
              <a:t>Distributed Sniffer Nodes for Batteryless Sensor Nodes </a:t>
            </a:r>
            <a:endParaRPr lang="en-US"/>
          </a:p>
          <a:p>
            <a:pPr algn="ctr"/>
            <a:r>
              <a:rPr lang="en-US" sz="3200">
                <a:solidFill>
                  <a:srgbClr val="FFFFFF"/>
                </a:solidFill>
                <a:sym typeface="Oswald"/>
              </a:rPr>
              <a:t>(sdmay24-25)</a:t>
            </a:r>
            <a:endParaRPr lang="en-US" sz="3200"/>
          </a:p>
        </p:txBody>
      </p:sp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7120" y="4788720"/>
            <a:ext cx="2396160" cy="19692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/>
          <p:nvPr/>
        </p:nvSpPr>
        <p:spPr>
          <a:xfrm>
            <a:off x="934560" y="3529368"/>
            <a:ext cx="7162560" cy="91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b="1">
                <a:solidFill>
                  <a:srgbClr val="FFFFFF"/>
                </a:solidFill>
                <a:sym typeface="Merriweather Light"/>
              </a:rPr>
              <a:t>Team Lead/ Software Lead: </a:t>
            </a:r>
            <a:r>
              <a:rPr lang="en-US" sz="1200">
                <a:solidFill>
                  <a:srgbClr val="FFFFFF"/>
                </a:solidFill>
                <a:sym typeface="Merriweather Light"/>
              </a:rPr>
              <a:t>Thomas Gaul</a:t>
            </a:r>
            <a:endParaRPr lang="en-US">
              <a:sym typeface="Merriweather Light"/>
            </a:endParaRPr>
          </a:p>
          <a:p>
            <a:r>
              <a:rPr lang="en-US" sz="1200" b="1">
                <a:solidFill>
                  <a:srgbClr val="FFFFFF"/>
                </a:solidFill>
                <a:sym typeface="Merriweather Light"/>
              </a:rPr>
              <a:t>Hardware Lead:</a:t>
            </a:r>
            <a:r>
              <a:rPr lang="en-US" sz="1200">
                <a:solidFill>
                  <a:srgbClr val="FFFFFF"/>
                </a:solidFill>
                <a:sym typeface="Merriweather Light"/>
              </a:rPr>
              <a:t> Tori Kittleson</a:t>
            </a:r>
            <a:endParaRPr lang="en-US">
              <a:sym typeface="Merriweather Light"/>
            </a:endParaRPr>
          </a:p>
          <a:p>
            <a:r>
              <a:rPr lang="en-US" sz="1200" b="1">
                <a:solidFill>
                  <a:srgbClr val="FFFFFF"/>
                </a:solidFill>
                <a:sym typeface="Merriweather Light"/>
              </a:rPr>
              <a:t>Hardware Member:</a:t>
            </a:r>
            <a:r>
              <a:rPr lang="en-US" sz="1200">
                <a:solidFill>
                  <a:srgbClr val="FFFFFF"/>
                </a:solidFill>
                <a:sym typeface="Merriweather Light"/>
              </a:rPr>
              <a:t> Matthew Crabb</a:t>
            </a:r>
            <a:endParaRPr lang="en-US">
              <a:sym typeface="Merriweather Light"/>
            </a:endParaRPr>
          </a:p>
          <a:p>
            <a:r>
              <a:rPr lang="en-US" sz="1200" b="1">
                <a:solidFill>
                  <a:srgbClr val="FFFFFF"/>
                </a:solidFill>
                <a:sym typeface="Merriweather Light"/>
              </a:rPr>
              <a:t>Software Member:</a:t>
            </a:r>
            <a:r>
              <a:rPr lang="en-US" sz="1200">
                <a:solidFill>
                  <a:srgbClr val="FFFFFF"/>
                </a:solidFill>
                <a:sym typeface="Merriweather Light"/>
              </a:rPr>
              <a:t> Spencer Sutton</a:t>
            </a:r>
            <a:endParaRPr lang="en-US"/>
          </a:p>
          <a:p>
            <a:r>
              <a:rPr lang="en-US" sz="1200" b="1">
                <a:solidFill>
                  <a:srgbClr val="FFFFFF"/>
                </a:solidFill>
                <a:sym typeface="Merriweather Light"/>
              </a:rPr>
              <a:t>Scribe/Software Member:</a:t>
            </a:r>
            <a:r>
              <a:rPr lang="en-US" sz="1200">
                <a:solidFill>
                  <a:srgbClr val="FFFFFF"/>
                </a:solidFill>
                <a:sym typeface="Merriweather Light"/>
              </a:rPr>
              <a:t> Ian Hollingworth</a:t>
            </a:r>
            <a:endParaRPr lang="en-US"/>
          </a:p>
          <a:p>
            <a:endParaRPr lang="en-US" sz="1200">
              <a:solidFill>
                <a:srgbClr val="FFFFFF"/>
              </a:solidFill>
              <a:ea typeface="Open Sans Light"/>
            </a:endParaRPr>
          </a:p>
          <a:p>
            <a:r>
              <a:rPr lang="en-US" sz="1200" b="1">
                <a:solidFill>
                  <a:srgbClr val="FFFFFF"/>
                </a:solidFill>
                <a:ea typeface="Open Sans Light"/>
              </a:rPr>
              <a:t>Advisor/Client: </a:t>
            </a:r>
            <a:r>
              <a:rPr lang="en-US" sz="1200">
                <a:solidFill>
                  <a:srgbClr val="FFFFFF"/>
                </a:solidFill>
                <a:ea typeface="Open Sans Light"/>
              </a:rPr>
              <a:t>Henry Duwe</a:t>
            </a:r>
          </a:p>
          <a:p>
            <a:r>
              <a:rPr lang="en-US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CPRE/EE 492 Spring 2024</a:t>
            </a:r>
            <a:endParaRPr sz="14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BA91CA-8E69-B241-B7D9-CF87BAAA50AC}"/>
              </a:ext>
            </a:extLst>
          </p:cNvPr>
          <p:cNvSpPr txBox="1"/>
          <p:nvPr/>
        </p:nvSpPr>
        <p:spPr>
          <a:xfrm>
            <a:off x="5386388" y="4379119"/>
            <a:ext cx="3486149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500">
                <a:solidFill>
                  <a:schemeClr val="bg1"/>
                </a:solidFill>
              </a:rPr>
              <a:t>https://sdmay24-25.sd.ece.iastate.edu/</a:t>
            </a:r>
          </a:p>
        </p:txBody>
      </p:sp>
      <p:pic>
        <p:nvPicPr>
          <p:cNvPr id="3" name="Picture 2" descr="A qr code with black squares&#10;&#10;Description automatically generated">
            <a:extLst>
              <a:ext uri="{FF2B5EF4-FFF2-40B4-BE49-F238E27FC236}">
                <a16:creationId xmlns:a16="http://schemas.microsoft.com/office/drawing/2014/main" id="{FD3EC896-C707-A4B9-BA34-62E43BFF6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9444" y="2586037"/>
            <a:ext cx="1707357" cy="1707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55967B-1D46-BFDF-EDF3-CD8B6D453035}"/>
              </a:ext>
            </a:extLst>
          </p:cNvPr>
          <p:cNvSpPr txBox="1"/>
          <p:nvPr/>
        </p:nvSpPr>
        <p:spPr>
          <a:xfrm>
            <a:off x="6950869" y="2264568"/>
            <a:ext cx="2278856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500">
                <a:solidFill>
                  <a:schemeClr val="bg1"/>
                </a:solidFill>
              </a:rPr>
              <a:t>Website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System Design</a:t>
            </a:r>
            <a:endParaRPr lang="en-US"/>
          </a:p>
          <a:p>
            <a:endParaRPr lang="en-US" sz="1050">
              <a:solidFill>
                <a:srgbClr val="4C4C4C"/>
              </a:solidFill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C7539A-857D-4FF1-C7D1-E84308829B5B}"/>
              </a:ext>
            </a:extLst>
          </p:cNvPr>
          <p:cNvSpPr/>
          <p:nvPr/>
        </p:nvSpPr>
        <p:spPr>
          <a:xfrm>
            <a:off x="268153" y="2555828"/>
            <a:ext cx="718704" cy="5541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/>
              </a:rPr>
              <a:t>Host</a:t>
            </a: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312663-10C4-9A84-3E78-71A864B071B2}"/>
              </a:ext>
            </a:extLst>
          </p:cNvPr>
          <p:cNvSpPr/>
          <p:nvPr/>
        </p:nvSpPr>
        <p:spPr>
          <a:xfrm>
            <a:off x="1419118" y="2585961"/>
            <a:ext cx="762001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/>
              </a:rPr>
              <a:t>Sink</a:t>
            </a: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6BECC3-FC1E-31AF-9EC0-EB10C69FE789}"/>
              </a:ext>
            </a:extLst>
          </p:cNvPr>
          <p:cNvSpPr/>
          <p:nvPr/>
        </p:nvSpPr>
        <p:spPr>
          <a:xfrm>
            <a:off x="2734182" y="2585961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0x01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B6DE35-A3E9-2398-1363-5A30B6BF47D3}"/>
              </a:ext>
            </a:extLst>
          </p:cNvPr>
          <p:cNvSpPr/>
          <p:nvPr/>
        </p:nvSpPr>
        <p:spPr>
          <a:xfrm>
            <a:off x="2734182" y="3735106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0x02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1524162-6769-5701-6D85-889F19ABE4C1}"/>
              </a:ext>
            </a:extLst>
          </p:cNvPr>
          <p:cNvSpPr/>
          <p:nvPr/>
        </p:nvSpPr>
        <p:spPr>
          <a:xfrm>
            <a:off x="2734182" y="1430670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 0x00</a:t>
            </a:r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10B9241-1109-D8BF-1CAC-9103B32C1A25}"/>
              </a:ext>
            </a:extLst>
          </p:cNvPr>
          <p:cNvSpPr/>
          <p:nvPr/>
        </p:nvSpPr>
        <p:spPr>
          <a:xfrm>
            <a:off x="7146408" y="2585961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0x11</a:t>
            </a:r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515FFE4-3AA4-72D5-0D50-78A345734CC9}"/>
              </a:ext>
            </a:extLst>
          </p:cNvPr>
          <p:cNvSpPr/>
          <p:nvPr/>
        </p:nvSpPr>
        <p:spPr>
          <a:xfrm>
            <a:off x="7146408" y="3735106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0x12</a:t>
            </a:r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83A3B72-B8C9-BF31-4FF9-A44D2123FD5B}"/>
              </a:ext>
            </a:extLst>
          </p:cNvPr>
          <p:cNvSpPr/>
          <p:nvPr/>
        </p:nvSpPr>
        <p:spPr>
          <a:xfrm>
            <a:off x="7146408" y="1430670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 0x10</a:t>
            </a:r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66960D5-C615-C1D2-4550-7648BEE568A5}"/>
              </a:ext>
            </a:extLst>
          </p:cNvPr>
          <p:cNvSpPr/>
          <p:nvPr/>
        </p:nvSpPr>
        <p:spPr>
          <a:xfrm>
            <a:off x="4940294" y="2579815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0x0</a:t>
            </a:r>
            <a:r>
              <a:rPr lang="en-US"/>
              <a:t>9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B26A73C-0277-946B-36F9-D29969416326}"/>
              </a:ext>
            </a:extLst>
          </p:cNvPr>
          <p:cNvSpPr/>
          <p:nvPr/>
        </p:nvSpPr>
        <p:spPr>
          <a:xfrm>
            <a:off x="4940294" y="3728960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0x0A</a:t>
            </a:r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BE0FE8F-D48A-83B5-2B9D-DC630F70D0CB}"/>
              </a:ext>
            </a:extLst>
          </p:cNvPr>
          <p:cNvSpPr/>
          <p:nvPr/>
        </p:nvSpPr>
        <p:spPr>
          <a:xfrm>
            <a:off x="4940294" y="1424524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0x0</a:t>
            </a:r>
            <a:r>
              <a:rPr lang="en-US"/>
              <a:t>8</a:t>
            </a:r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0237FC9E-78E9-23A9-F948-D5DB1AE6642F}"/>
              </a:ext>
            </a:extLst>
          </p:cNvPr>
          <p:cNvCxnSpPr>
            <a:cxnSpLocks/>
          </p:cNvCxnSpPr>
          <p:nvPr/>
        </p:nvCxnSpPr>
        <p:spPr>
          <a:xfrm flipH="1" flipV="1">
            <a:off x="3741278" y="3976777"/>
            <a:ext cx="1141712" cy="23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D6BDBF9C-200F-D3E3-F000-C7F961DEF9A8}"/>
              </a:ext>
            </a:extLst>
          </p:cNvPr>
          <p:cNvCxnSpPr>
            <a:cxnSpLocks/>
          </p:cNvCxnSpPr>
          <p:nvPr/>
        </p:nvCxnSpPr>
        <p:spPr>
          <a:xfrm flipH="1">
            <a:off x="1012866" y="2833983"/>
            <a:ext cx="308406" cy="1683"/>
          </a:xfrm>
          <a:prstGeom prst="straightConnector1">
            <a:avLst/>
          </a:prstGeom>
          <a:ln w="38100">
            <a:solidFill>
              <a:schemeClr val="bg2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03866DC-1056-5D01-F86A-F4BBA4E04FF7}"/>
              </a:ext>
            </a:extLst>
          </p:cNvPr>
          <p:cNvCxnSpPr>
            <a:cxnSpLocks/>
          </p:cNvCxnSpPr>
          <p:nvPr/>
        </p:nvCxnSpPr>
        <p:spPr>
          <a:xfrm flipH="1">
            <a:off x="241100" y="1636233"/>
            <a:ext cx="368276" cy="1683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BDCFBEE-0219-CF00-BAB5-251FF938B06E}"/>
              </a:ext>
            </a:extLst>
          </p:cNvPr>
          <p:cNvSpPr txBox="1"/>
          <p:nvPr/>
        </p:nvSpPr>
        <p:spPr>
          <a:xfrm>
            <a:off x="560614" y="1513114"/>
            <a:ext cx="2465612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4C4C4C"/>
                </a:solidFill>
              </a:rPr>
              <a:t>UART Connection</a:t>
            </a:r>
            <a:endParaRPr lang="en-US" sz="1100"/>
          </a:p>
          <a:p>
            <a:r>
              <a:rPr lang="en-US" sz="1100">
                <a:solidFill>
                  <a:srgbClr val="4C4C4C"/>
                </a:solidFill>
              </a:rPr>
              <a:t>Sniffer Band Comm. (2.4GHz)</a:t>
            </a:r>
          </a:p>
          <a:p>
            <a:endParaRPr lang="en-US" sz="1100">
              <a:solidFill>
                <a:srgbClr val="4C4C4C"/>
              </a:solidFill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2FA865F-E137-AF15-A623-31FC57C06F8E}"/>
              </a:ext>
            </a:extLst>
          </p:cNvPr>
          <p:cNvCxnSpPr>
            <a:cxnSpLocks/>
          </p:cNvCxnSpPr>
          <p:nvPr/>
        </p:nvCxnSpPr>
        <p:spPr>
          <a:xfrm flipH="1">
            <a:off x="239295" y="1806617"/>
            <a:ext cx="370996" cy="5203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1227214-81C1-B0EA-5BD8-BB1A4BC80DBD}"/>
              </a:ext>
            </a:extLst>
          </p:cNvPr>
          <p:cNvCxnSpPr>
            <a:cxnSpLocks/>
          </p:cNvCxnSpPr>
          <p:nvPr/>
        </p:nvCxnSpPr>
        <p:spPr>
          <a:xfrm flipH="1" flipV="1">
            <a:off x="3741277" y="2826157"/>
            <a:ext cx="1141712" cy="23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6B75D2-4E17-D007-57BC-2F44BB64AD39}"/>
              </a:ext>
            </a:extLst>
          </p:cNvPr>
          <p:cNvCxnSpPr>
            <a:cxnSpLocks/>
          </p:cNvCxnSpPr>
          <p:nvPr/>
        </p:nvCxnSpPr>
        <p:spPr>
          <a:xfrm flipH="1" flipV="1">
            <a:off x="3741276" y="1690777"/>
            <a:ext cx="1141712" cy="23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415DB01-3060-BBF3-7B98-4838311DD938}"/>
              </a:ext>
            </a:extLst>
          </p:cNvPr>
          <p:cNvCxnSpPr>
            <a:cxnSpLocks/>
          </p:cNvCxnSpPr>
          <p:nvPr/>
        </p:nvCxnSpPr>
        <p:spPr>
          <a:xfrm flipH="1" flipV="1">
            <a:off x="5951075" y="1690777"/>
            <a:ext cx="1141712" cy="23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526FB15-2841-8A63-1F27-0B77BB78DC56}"/>
              </a:ext>
            </a:extLst>
          </p:cNvPr>
          <p:cNvCxnSpPr>
            <a:cxnSpLocks/>
          </p:cNvCxnSpPr>
          <p:nvPr/>
        </p:nvCxnSpPr>
        <p:spPr>
          <a:xfrm flipH="1" flipV="1">
            <a:off x="5951074" y="2826157"/>
            <a:ext cx="1141712" cy="23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BDEC8E1-1975-E485-BDD1-1D6EA1D79FDC}"/>
              </a:ext>
            </a:extLst>
          </p:cNvPr>
          <p:cNvCxnSpPr>
            <a:cxnSpLocks/>
          </p:cNvCxnSpPr>
          <p:nvPr/>
        </p:nvCxnSpPr>
        <p:spPr>
          <a:xfrm flipH="1" flipV="1">
            <a:off x="5951074" y="3976777"/>
            <a:ext cx="1141712" cy="23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AD117EB-ECEE-B4C7-D84F-5D5BC9F30883}"/>
              </a:ext>
            </a:extLst>
          </p:cNvPr>
          <p:cNvCxnSpPr>
            <a:cxnSpLocks/>
          </p:cNvCxnSpPr>
          <p:nvPr/>
        </p:nvCxnSpPr>
        <p:spPr>
          <a:xfrm flipH="1" flipV="1">
            <a:off x="1952882" y="3107329"/>
            <a:ext cx="751938" cy="768835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CC4814E-0739-06A6-A48D-5D5731B308E4}"/>
              </a:ext>
            </a:extLst>
          </p:cNvPr>
          <p:cNvCxnSpPr>
            <a:cxnSpLocks/>
          </p:cNvCxnSpPr>
          <p:nvPr/>
        </p:nvCxnSpPr>
        <p:spPr>
          <a:xfrm flipV="1">
            <a:off x="1950440" y="1766209"/>
            <a:ext cx="756822" cy="768835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FEEF99E-BDAE-E93D-4774-444A742DEF6A}"/>
              </a:ext>
            </a:extLst>
          </p:cNvPr>
          <p:cNvCxnSpPr>
            <a:cxnSpLocks/>
          </p:cNvCxnSpPr>
          <p:nvPr/>
        </p:nvCxnSpPr>
        <p:spPr>
          <a:xfrm flipH="1" flipV="1">
            <a:off x="2198227" y="2826157"/>
            <a:ext cx="513062" cy="23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138;p20">
            <a:extLst>
              <a:ext uri="{FF2B5EF4-FFF2-40B4-BE49-F238E27FC236}">
                <a16:creationId xmlns:a16="http://schemas.microsoft.com/office/drawing/2014/main" id="{4ACE97D7-12E0-5BC0-531B-65D2E81EB0F2}"/>
              </a:ext>
            </a:extLst>
          </p:cNvPr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CFEBB-9C38-6E20-D017-C18BF31FC078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74</a:t>
            </a:r>
          </a:p>
        </p:txBody>
      </p:sp>
    </p:spTree>
    <p:extLst>
      <p:ext uri="{BB962C8B-B14F-4D97-AF65-F5344CB8AC3E}">
        <p14:creationId xmlns:p14="http://schemas.microsoft.com/office/powerpoint/2010/main" val="2346463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Software Design</a:t>
            </a:r>
            <a:endParaRPr lang="en-US"/>
          </a:p>
          <a:p>
            <a:endParaRPr lang="en-US" sz="1050">
              <a:solidFill>
                <a:srgbClr val="4C4C4C"/>
              </a:solidFill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Google Shape;138;p20">
            <a:extLst>
              <a:ext uri="{FF2B5EF4-FFF2-40B4-BE49-F238E27FC236}">
                <a16:creationId xmlns:a16="http://schemas.microsoft.com/office/drawing/2014/main" id="{4ACE97D7-12E0-5BC0-531B-65D2E81EB0F2}"/>
              </a:ext>
            </a:extLst>
          </p:cNvPr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CFEBB-9C38-6E20-D017-C18BF31FC078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32,74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D85E3AC-6412-A1C1-1BB9-C20BFD106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155214"/>
              </p:ext>
            </p:extLst>
          </p:nvPr>
        </p:nvGraphicFramePr>
        <p:xfrm>
          <a:off x="6532073" y="2282684"/>
          <a:ext cx="107659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595">
                  <a:extLst>
                    <a:ext uri="{9D8B030D-6E8A-4147-A177-3AD203B41FA5}">
                      <a16:colId xmlns:a16="http://schemas.microsoft.com/office/drawing/2014/main" val="96287906"/>
                    </a:ext>
                  </a:extLst>
                </a:gridCol>
              </a:tblGrid>
              <a:tr h="162898">
                <a:tc>
                  <a:txBody>
                    <a:bodyPr/>
                    <a:lstStyle/>
                    <a:p>
                      <a:r>
                        <a:rPr lang="en-US"/>
                        <a:t>QUEUE 1</a:t>
                      </a:r>
                    </a:p>
                  </a:txBody>
                  <a:tcPr>
                    <a:solidFill>
                      <a:srgbClr val="BC12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086750"/>
                  </a:ext>
                </a:extLst>
              </a:tr>
              <a:tr h="162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686255"/>
                  </a:ext>
                </a:extLst>
              </a:tr>
              <a:tr h="162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11803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D26A5E-71F8-6F07-61E6-9C8E77197946}"/>
              </a:ext>
            </a:extLst>
          </p:cNvPr>
          <p:cNvCxnSpPr>
            <a:cxnSpLocks/>
          </p:cNvCxnSpPr>
          <p:nvPr/>
        </p:nvCxnSpPr>
        <p:spPr>
          <a:xfrm flipV="1">
            <a:off x="7475060" y="1400375"/>
            <a:ext cx="594680" cy="812089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094D55B-7FFC-BEC1-E328-0BAB45753830}"/>
              </a:ext>
            </a:extLst>
          </p:cNvPr>
          <p:cNvSpPr txBox="1"/>
          <p:nvPr/>
        </p:nvSpPr>
        <p:spPr>
          <a:xfrm>
            <a:off x="6800654" y="1482418"/>
            <a:ext cx="1076596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4C4C4C"/>
                </a:solidFill>
              </a:rPr>
              <a:t>BOB wireless messages</a:t>
            </a:r>
          </a:p>
          <a:p>
            <a:r>
              <a:rPr lang="en-US" sz="1050">
                <a:solidFill>
                  <a:srgbClr val="4C4C4C"/>
                </a:solidFill>
              </a:rPr>
              <a:t>Sub-1-GHz</a:t>
            </a:r>
            <a:endParaRPr lang="en-US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25946947-BFE7-970A-C9C6-C4C21233C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530948"/>
              </p:ext>
            </p:extLst>
          </p:nvPr>
        </p:nvGraphicFramePr>
        <p:xfrm>
          <a:off x="6532074" y="3317185"/>
          <a:ext cx="107659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594">
                  <a:extLst>
                    <a:ext uri="{9D8B030D-6E8A-4147-A177-3AD203B41FA5}">
                      <a16:colId xmlns:a16="http://schemas.microsoft.com/office/drawing/2014/main" val="96287906"/>
                    </a:ext>
                  </a:extLst>
                </a:gridCol>
              </a:tblGrid>
              <a:tr h="162898">
                <a:tc>
                  <a:txBody>
                    <a:bodyPr/>
                    <a:lstStyle/>
                    <a:p>
                      <a:r>
                        <a:rPr lang="en-US"/>
                        <a:t>QUEUE 2</a:t>
                      </a:r>
                    </a:p>
                  </a:txBody>
                  <a:tcPr>
                    <a:solidFill>
                      <a:srgbClr val="BC12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086750"/>
                  </a:ext>
                </a:extLst>
              </a:tr>
              <a:tr h="162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686255"/>
                  </a:ext>
                </a:extLst>
              </a:tr>
              <a:tr h="162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11803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CF7E5430-8271-3801-7573-581E63B25DA1}"/>
              </a:ext>
            </a:extLst>
          </p:cNvPr>
          <p:cNvSpPr txBox="1"/>
          <p:nvPr/>
        </p:nvSpPr>
        <p:spPr>
          <a:xfrm>
            <a:off x="7608668" y="3204677"/>
            <a:ext cx="1076596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4C4C4C"/>
                </a:solidFill>
              </a:rPr>
              <a:t>BOB Power</a:t>
            </a:r>
          </a:p>
          <a:p>
            <a:r>
              <a:rPr lang="en-US" sz="1050">
                <a:solidFill>
                  <a:srgbClr val="4C4C4C"/>
                </a:solidFill>
              </a:rPr>
              <a:t>Cycle Data</a:t>
            </a:r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9D633F1-4243-288F-0B53-FE1FF04C79C1}"/>
              </a:ext>
            </a:extLst>
          </p:cNvPr>
          <p:cNvCxnSpPr>
            <a:cxnSpLocks/>
          </p:cNvCxnSpPr>
          <p:nvPr/>
        </p:nvCxnSpPr>
        <p:spPr>
          <a:xfrm flipH="1" flipV="1">
            <a:off x="7668865" y="3736269"/>
            <a:ext cx="956202" cy="13737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795FAB3-DD24-00F2-475B-0D344C5AE1D6}"/>
              </a:ext>
            </a:extLst>
          </p:cNvPr>
          <p:cNvCxnSpPr>
            <a:cxnSpLocks/>
          </p:cNvCxnSpPr>
          <p:nvPr/>
        </p:nvCxnSpPr>
        <p:spPr>
          <a:xfrm flipH="1" flipV="1">
            <a:off x="5870064" y="3251311"/>
            <a:ext cx="541616" cy="512432"/>
          </a:xfrm>
          <a:prstGeom prst="straightConnector1">
            <a:avLst/>
          </a:prstGeom>
          <a:ln w="38100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C1867BD-E570-E264-35B2-D1441080C84B}"/>
              </a:ext>
            </a:extLst>
          </p:cNvPr>
          <p:cNvCxnSpPr>
            <a:cxnSpLocks/>
          </p:cNvCxnSpPr>
          <p:nvPr/>
        </p:nvCxnSpPr>
        <p:spPr>
          <a:xfrm flipH="1">
            <a:off x="5870064" y="2835813"/>
            <a:ext cx="541616" cy="368864"/>
          </a:xfrm>
          <a:prstGeom prst="straightConnector1">
            <a:avLst/>
          </a:prstGeom>
          <a:ln w="38100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D64E2E7-40CD-82CA-0390-BD4AB6A9871B}"/>
              </a:ext>
            </a:extLst>
          </p:cNvPr>
          <p:cNvCxnSpPr>
            <a:cxnSpLocks/>
          </p:cNvCxnSpPr>
          <p:nvPr/>
        </p:nvCxnSpPr>
        <p:spPr>
          <a:xfrm flipH="1">
            <a:off x="5330693" y="3215898"/>
            <a:ext cx="539371" cy="0"/>
          </a:xfrm>
          <a:prstGeom prst="straightConnector1">
            <a:avLst/>
          </a:prstGeom>
          <a:ln w="38100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CCC0A39-DEEF-4CB7-201D-C7C39679B3E8}"/>
              </a:ext>
            </a:extLst>
          </p:cNvPr>
          <p:cNvSpPr txBox="1"/>
          <p:nvPr/>
        </p:nvSpPr>
        <p:spPr>
          <a:xfrm>
            <a:off x="5455477" y="2890136"/>
            <a:ext cx="1076596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4C4C4C"/>
                </a:solidFill>
              </a:rPr>
              <a:t>SPI</a:t>
            </a:r>
            <a:endParaRPr lang="en-US"/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7F127C88-FB39-B107-D9DD-06296FE2A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80523"/>
              </p:ext>
            </p:extLst>
          </p:nvPr>
        </p:nvGraphicFramePr>
        <p:xfrm>
          <a:off x="4158877" y="2758698"/>
          <a:ext cx="107659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595">
                  <a:extLst>
                    <a:ext uri="{9D8B030D-6E8A-4147-A177-3AD203B41FA5}">
                      <a16:colId xmlns:a16="http://schemas.microsoft.com/office/drawing/2014/main" val="96287906"/>
                    </a:ext>
                  </a:extLst>
                </a:gridCol>
              </a:tblGrid>
              <a:tr h="162898">
                <a:tc>
                  <a:txBody>
                    <a:bodyPr/>
                    <a:lstStyle/>
                    <a:p>
                      <a:r>
                        <a:rPr lang="en-US"/>
                        <a:t>QUEUE 1</a:t>
                      </a:r>
                    </a:p>
                  </a:txBody>
                  <a:tcPr>
                    <a:solidFill>
                      <a:srgbClr val="BC12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086750"/>
                  </a:ext>
                </a:extLst>
              </a:tr>
              <a:tr h="162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686255"/>
                  </a:ext>
                </a:extLst>
              </a:tr>
              <a:tr h="162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11803"/>
                  </a:ext>
                </a:extLst>
              </a:tr>
            </a:tbl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486DAEEB-37E9-C37D-2185-C178F5FB2CC0}"/>
              </a:ext>
            </a:extLst>
          </p:cNvPr>
          <p:cNvSpPr/>
          <p:nvPr/>
        </p:nvSpPr>
        <p:spPr>
          <a:xfrm>
            <a:off x="5892594" y="1317248"/>
            <a:ext cx="2791536" cy="316523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6281236-FC47-5E82-002C-A81FB560DBA0}"/>
              </a:ext>
            </a:extLst>
          </p:cNvPr>
          <p:cNvSpPr txBox="1"/>
          <p:nvPr/>
        </p:nvSpPr>
        <p:spPr>
          <a:xfrm>
            <a:off x="5452585" y="1322609"/>
            <a:ext cx="16177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cs typeface="Arial"/>
              </a:rPr>
              <a:t>Primary:</a:t>
            </a:r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C596E3F-E99F-5F04-EE3E-35E7BFDA7D1D}"/>
              </a:ext>
            </a:extLst>
          </p:cNvPr>
          <p:cNvSpPr/>
          <p:nvPr/>
        </p:nvSpPr>
        <p:spPr>
          <a:xfrm>
            <a:off x="2516627" y="1345858"/>
            <a:ext cx="2791536" cy="31366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746A19-6F68-E5FD-9509-929F47BC49D7}"/>
              </a:ext>
            </a:extLst>
          </p:cNvPr>
          <p:cNvSpPr txBox="1"/>
          <p:nvPr/>
        </p:nvSpPr>
        <p:spPr>
          <a:xfrm>
            <a:off x="2111937" y="1322609"/>
            <a:ext cx="16177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cs typeface="Arial"/>
              </a:rPr>
              <a:t>Relay:</a:t>
            </a:r>
            <a:endParaRPr lang="en-US"/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B84EEADB-E05B-4B61-46E0-2AA0F6E68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119993"/>
              </p:ext>
            </p:extLst>
          </p:nvPr>
        </p:nvGraphicFramePr>
        <p:xfrm>
          <a:off x="6532074" y="3317185"/>
          <a:ext cx="107659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594">
                  <a:extLst>
                    <a:ext uri="{9D8B030D-6E8A-4147-A177-3AD203B41FA5}">
                      <a16:colId xmlns:a16="http://schemas.microsoft.com/office/drawing/2014/main" val="96287906"/>
                    </a:ext>
                  </a:extLst>
                </a:gridCol>
              </a:tblGrid>
              <a:tr h="162898">
                <a:tc>
                  <a:txBody>
                    <a:bodyPr/>
                    <a:lstStyle/>
                    <a:p>
                      <a:r>
                        <a:rPr lang="en-US"/>
                        <a:t>QUEUE 2</a:t>
                      </a:r>
                    </a:p>
                  </a:txBody>
                  <a:tcPr>
                    <a:solidFill>
                      <a:srgbClr val="BC12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086750"/>
                  </a:ext>
                </a:extLst>
              </a:tr>
              <a:tr h="162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686255"/>
                  </a:ext>
                </a:extLst>
              </a:tr>
              <a:tr h="162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11803"/>
                  </a:ext>
                </a:extLst>
              </a:tr>
            </a:tbl>
          </a:graphicData>
        </a:graphic>
      </p:graphicFrame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1D6169AB-A9C0-6973-45C2-2F42BBE7E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393635"/>
              </p:ext>
            </p:extLst>
          </p:nvPr>
        </p:nvGraphicFramePr>
        <p:xfrm>
          <a:off x="2785710" y="3444591"/>
          <a:ext cx="107659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594">
                  <a:extLst>
                    <a:ext uri="{9D8B030D-6E8A-4147-A177-3AD203B41FA5}">
                      <a16:colId xmlns:a16="http://schemas.microsoft.com/office/drawing/2014/main" val="96287906"/>
                    </a:ext>
                  </a:extLst>
                </a:gridCol>
              </a:tblGrid>
              <a:tr h="162898">
                <a:tc>
                  <a:txBody>
                    <a:bodyPr/>
                    <a:lstStyle/>
                    <a:p>
                      <a:r>
                        <a:rPr lang="en-US"/>
                        <a:t>QUEUE 2</a:t>
                      </a:r>
                    </a:p>
                  </a:txBody>
                  <a:tcPr>
                    <a:solidFill>
                      <a:srgbClr val="BC12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086750"/>
                  </a:ext>
                </a:extLst>
              </a:tr>
              <a:tr h="162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686255"/>
                  </a:ext>
                </a:extLst>
              </a:tr>
              <a:tr h="162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11803"/>
                  </a:ext>
                </a:extLst>
              </a:tr>
            </a:tbl>
          </a:graphicData>
        </a:graphic>
      </p:graphicFrame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D7D3904-EB5C-F339-B711-2047E0E11BE3}"/>
              </a:ext>
            </a:extLst>
          </p:cNvPr>
          <p:cNvSpPr/>
          <p:nvPr/>
        </p:nvSpPr>
        <p:spPr>
          <a:xfrm>
            <a:off x="742073" y="2274556"/>
            <a:ext cx="939684" cy="1468581"/>
          </a:xfrm>
          <a:prstGeom prst="roundRect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Network</a:t>
            </a:r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8207388-12DE-6F97-2E0D-F9F0A6F24C03}"/>
              </a:ext>
            </a:extLst>
          </p:cNvPr>
          <p:cNvSpPr txBox="1"/>
          <p:nvPr/>
        </p:nvSpPr>
        <p:spPr>
          <a:xfrm>
            <a:off x="1652073" y="1984468"/>
            <a:ext cx="107659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4C4C4C"/>
                </a:solidFill>
              </a:rPr>
              <a:t>Sniffer wireless messages</a:t>
            </a:r>
          </a:p>
          <a:p>
            <a:r>
              <a:rPr lang="en-US" sz="1050">
                <a:solidFill>
                  <a:srgbClr val="4C4C4C"/>
                </a:solidFill>
              </a:rPr>
              <a:t>Sub-1-GHz</a:t>
            </a:r>
            <a:endParaRPr lang="en-US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6D4A415-A10F-11E6-2894-C36FFCD2FB59}"/>
              </a:ext>
            </a:extLst>
          </p:cNvPr>
          <p:cNvCxnSpPr>
            <a:cxnSpLocks/>
          </p:cNvCxnSpPr>
          <p:nvPr/>
        </p:nvCxnSpPr>
        <p:spPr>
          <a:xfrm flipV="1">
            <a:off x="1757715" y="2571750"/>
            <a:ext cx="1118268" cy="385483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FC040EFE-01AC-88ED-11BC-9C0A4228B0E0}"/>
              </a:ext>
            </a:extLst>
          </p:cNvPr>
          <p:cNvSpPr txBox="1"/>
          <p:nvPr/>
        </p:nvSpPr>
        <p:spPr>
          <a:xfrm>
            <a:off x="2849062" y="2114579"/>
            <a:ext cx="1118267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4C4C4C"/>
                </a:solidFill>
              </a:rPr>
              <a:t>Depending on the Destination Depth</a:t>
            </a:r>
            <a:endParaRPr lang="en-US"/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20F50B5D-20F4-5014-42E6-7473052B5EEE}"/>
              </a:ext>
            </a:extLst>
          </p:cNvPr>
          <p:cNvCxnSpPr>
            <a:cxnSpLocks/>
          </p:cNvCxnSpPr>
          <p:nvPr/>
        </p:nvCxnSpPr>
        <p:spPr>
          <a:xfrm flipH="1" flipV="1">
            <a:off x="1771086" y="3476063"/>
            <a:ext cx="944122" cy="234101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BF3C7F40-6EF8-CF8D-745B-33C3A5DD29C5}"/>
              </a:ext>
            </a:extLst>
          </p:cNvPr>
          <p:cNvCxnSpPr>
            <a:cxnSpLocks/>
          </p:cNvCxnSpPr>
          <p:nvPr/>
        </p:nvCxnSpPr>
        <p:spPr>
          <a:xfrm flipH="1">
            <a:off x="1837273" y="3300465"/>
            <a:ext cx="2261408" cy="111961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8A2A4414-33E7-F5FC-2EBF-5C405F98C2C4}"/>
              </a:ext>
            </a:extLst>
          </p:cNvPr>
          <p:cNvCxnSpPr>
            <a:cxnSpLocks/>
          </p:cNvCxnSpPr>
          <p:nvPr/>
        </p:nvCxnSpPr>
        <p:spPr>
          <a:xfrm flipH="1">
            <a:off x="3555337" y="2500213"/>
            <a:ext cx="103052" cy="91221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985C0CC3-DDDD-F2C0-B38A-7E933DB16B8B}"/>
              </a:ext>
            </a:extLst>
          </p:cNvPr>
          <p:cNvSpPr txBox="1"/>
          <p:nvPr/>
        </p:nvSpPr>
        <p:spPr>
          <a:xfrm>
            <a:off x="2464163" y="2792397"/>
            <a:ext cx="1118267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4C4C4C"/>
                </a:solidFill>
              </a:rPr>
              <a:t>Enqueue and update address</a:t>
            </a:r>
            <a:endParaRPr lang="en-US"/>
          </a:p>
        </p:txBody>
      </p: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685335AA-CEBC-1DD5-FFE2-756A85653AEF}"/>
              </a:ext>
            </a:extLst>
          </p:cNvPr>
          <p:cNvCxnSpPr>
            <a:cxnSpLocks/>
          </p:cNvCxnSpPr>
          <p:nvPr/>
        </p:nvCxnSpPr>
        <p:spPr>
          <a:xfrm flipV="1">
            <a:off x="4098681" y="1984468"/>
            <a:ext cx="1771383" cy="288982"/>
          </a:xfrm>
          <a:prstGeom prst="straightConnector1">
            <a:avLst/>
          </a:prstGeom>
          <a:ln w="38100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80E60DAA-C729-28D6-96A2-A7B280C1748C}"/>
              </a:ext>
            </a:extLst>
          </p:cNvPr>
          <p:cNvSpPr txBox="1"/>
          <p:nvPr/>
        </p:nvSpPr>
        <p:spPr>
          <a:xfrm>
            <a:off x="4095193" y="1762908"/>
            <a:ext cx="1118267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4C4C4C"/>
                </a:solidFill>
              </a:rPr>
              <a:t>Send to Primary</a:t>
            </a:r>
            <a:endParaRPr lang="en-US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70BD134-1F13-762C-2B16-833F3477AFDA}"/>
              </a:ext>
            </a:extLst>
          </p:cNvPr>
          <p:cNvSpPr txBox="1"/>
          <p:nvPr/>
        </p:nvSpPr>
        <p:spPr>
          <a:xfrm>
            <a:off x="206699" y="1185051"/>
            <a:ext cx="1882708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>
                <a:solidFill>
                  <a:srgbClr val="4C4C4C"/>
                </a:solidFill>
              </a:rPr>
              <a:t>Important Packet Parts:</a:t>
            </a:r>
          </a:p>
          <a:p>
            <a:r>
              <a:rPr lang="en-US" sz="1050">
                <a:solidFill>
                  <a:srgbClr val="4C4C4C"/>
                </a:solidFill>
              </a:rPr>
              <a:t>Destination Address</a:t>
            </a:r>
          </a:p>
          <a:p>
            <a:r>
              <a:rPr lang="en-US" sz="1050">
                <a:solidFill>
                  <a:srgbClr val="4C4C4C"/>
                </a:solidFill>
              </a:rPr>
              <a:t>Type</a:t>
            </a:r>
          </a:p>
          <a:p>
            <a:r>
              <a:rPr lang="en-US" sz="1050">
                <a:solidFill>
                  <a:srgbClr val="4C4C4C"/>
                </a:solidFill>
              </a:rPr>
              <a:t>Source</a:t>
            </a:r>
          </a:p>
          <a:p>
            <a:r>
              <a:rPr lang="en-US" sz="1050">
                <a:solidFill>
                  <a:srgbClr val="4C4C4C"/>
                </a:solidFill>
              </a:rPr>
              <a:t>Network Depth</a:t>
            </a:r>
          </a:p>
          <a:p>
            <a:r>
              <a:rPr lang="en-US" sz="1050">
                <a:solidFill>
                  <a:srgbClr val="4C4C4C"/>
                </a:solidFill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002445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System Physical Design – PCB </a:t>
            </a:r>
            <a:r>
              <a:rPr lang="en-US" sz="2200" err="1">
                <a:solidFill>
                  <a:srgbClr val="C8102E"/>
                </a:solidFill>
                <a:ea typeface="Open Sans ExtraBold"/>
                <a:sym typeface="Open Sans ExtraBold"/>
              </a:rPr>
              <a:t>Stackup</a:t>
            </a:r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 and Mounting</a:t>
            </a:r>
            <a:endParaRPr lang="en-US" err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285750" indent="-285750">
              <a:buFont typeface="Symbol"/>
              <a:buChar char="•"/>
            </a:pPr>
            <a:endParaRPr lang="en-US" sz="1050">
              <a:solidFill>
                <a:srgbClr val="4C4C4C"/>
              </a:solidFill>
              <a:latin typeface="Constantia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C53E-39BA-6994-61E3-A03F88081EDB}"/>
              </a:ext>
            </a:extLst>
          </p:cNvPr>
          <p:cNvSpPr txBox="1"/>
          <p:nvPr/>
        </p:nvSpPr>
        <p:spPr>
          <a:xfrm>
            <a:off x="-1" y="4321967"/>
            <a:ext cx="78759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19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1043C0-1B27-A715-9858-592848746462}"/>
              </a:ext>
            </a:extLst>
          </p:cNvPr>
          <p:cNvCxnSpPr/>
          <p:nvPr/>
        </p:nvCxnSpPr>
        <p:spPr>
          <a:xfrm flipH="1" flipV="1">
            <a:off x="4663293" y="2806298"/>
            <a:ext cx="534285" cy="265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D04F6CC-68C7-00B6-44F1-96BF03E5F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2" y="1010478"/>
            <a:ext cx="4664973" cy="3316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122D1D-F295-D1BF-A0B8-7206A46D5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665" y="1231490"/>
            <a:ext cx="401002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01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System Physical Design – Power Harvester PCB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285750" indent="-285750">
              <a:buFont typeface="Symbol"/>
              <a:buChar char="•"/>
            </a:pPr>
            <a:endParaRPr lang="en-US" sz="1050">
              <a:solidFill>
                <a:srgbClr val="4C4C4C"/>
              </a:solidFill>
              <a:latin typeface="Constantia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C53E-39BA-6994-61E3-A03F88081EDB}"/>
              </a:ext>
            </a:extLst>
          </p:cNvPr>
          <p:cNvSpPr txBox="1"/>
          <p:nvPr/>
        </p:nvSpPr>
        <p:spPr>
          <a:xfrm>
            <a:off x="-1" y="4321967"/>
            <a:ext cx="78759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19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1043C0-1B27-A715-9858-592848746462}"/>
              </a:ext>
            </a:extLst>
          </p:cNvPr>
          <p:cNvCxnSpPr/>
          <p:nvPr/>
        </p:nvCxnSpPr>
        <p:spPr>
          <a:xfrm flipH="1">
            <a:off x="4459255" y="3312352"/>
            <a:ext cx="749525" cy="476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een circuit board with many small objects&#10;&#10;Description automatically generated">
            <a:extLst>
              <a:ext uri="{FF2B5EF4-FFF2-40B4-BE49-F238E27FC236}">
                <a16:creationId xmlns:a16="http://schemas.microsoft.com/office/drawing/2014/main" id="{0383CDB3-2424-4C12-6A5A-3B210C9E8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29" y="1289735"/>
            <a:ext cx="4625296" cy="27107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282645-C596-8D26-898F-577C16917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922" y="1231490"/>
            <a:ext cx="401002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75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System Physical Design – MSP430 Simplified PCB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285750" indent="-285750">
              <a:buFont typeface="Symbol"/>
              <a:buChar char="•"/>
            </a:pPr>
            <a:endParaRPr lang="en-US" sz="1050">
              <a:solidFill>
                <a:srgbClr val="4C4C4C"/>
              </a:solidFill>
              <a:latin typeface="Constantia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C53E-39BA-6994-61E3-A03F88081EDB}"/>
              </a:ext>
            </a:extLst>
          </p:cNvPr>
          <p:cNvSpPr txBox="1"/>
          <p:nvPr/>
        </p:nvSpPr>
        <p:spPr>
          <a:xfrm>
            <a:off x="-1" y="4321967"/>
            <a:ext cx="78759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19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1043C0-1B27-A715-9858-592848746462}"/>
              </a:ext>
            </a:extLst>
          </p:cNvPr>
          <p:cNvCxnSpPr/>
          <p:nvPr/>
        </p:nvCxnSpPr>
        <p:spPr>
          <a:xfrm flipH="1">
            <a:off x="4459255" y="2956092"/>
            <a:ext cx="749525" cy="476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4A5EC97-DF1E-4743-47C8-A66F5159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358" y="1262216"/>
            <a:ext cx="4010025" cy="308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3F2363-0A6B-CCCB-EAA8-BEC3B373B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00" y="1531811"/>
            <a:ext cx="2839514" cy="279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68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E86514-33A5-6AF2-F6ED-ED730951A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82" y="1161582"/>
            <a:ext cx="4142435" cy="3429936"/>
          </a:xfrm>
          <a:prstGeom prst="rect">
            <a:avLst/>
          </a:prstGeom>
        </p:spPr>
      </p:pic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System Physical Design – CC1352 Radio PCB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285750" indent="-285750">
              <a:buFont typeface="Symbol"/>
              <a:buChar char="•"/>
            </a:pPr>
            <a:endParaRPr lang="en-US" sz="1050">
              <a:solidFill>
                <a:srgbClr val="4C4C4C"/>
              </a:solidFill>
              <a:latin typeface="Constantia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C53E-39BA-6994-61E3-A03F88081EDB}"/>
              </a:ext>
            </a:extLst>
          </p:cNvPr>
          <p:cNvSpPr txBox="1"/>
          <p:nvPr/>
        </p:nvSpPr>
        <p:spPr>
          <a:xfrm>
            <a:off x="-1" y="4321967"/>
            <a:ext cx="78759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19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1043C0-1B27-A715-9858-592848746462}"/>
              </a:ext>
            </a:extLst>
          </p:cNvPr>
          <p:cNvCxnSpPr/>
          <p:nvPr/>
        </p:nvCxnSpPr>
        <p:spPr>
          <a:xfrm flipH="1">
            <a:off x="4496365" y="2570144"/>
            <a:ext cx="749525" cy="476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BDC96BB-9F84-8A28-8966-CF0FA3911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665" y="1286797"/>
            <a:ext cx="4010025" cy="3086100"/>
          </a:xfrm>
          <a:prstGeom prst="rect">
            <a:avLst/>
          </a:prstGeom>
        </p:spPr>
      </p:pic>
      <p:sp>
        <p:nvSpPr>
          <p:cNvPr id="3" name="AutoShape 2" descr="LPSTK-CC1352R">
            <a:extLst>
              <a:ext uri="{FF2B5EF4-FFF2-40B4-BE49-F238E27FC236}">
                <a16:creationId xmlns:a16="http://schemas.microsoft.com/office/drawing/2014/main" id="{15BEC345-8D93-3A4A-20E0-3C11D9A3E8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LPSTK-CC1352R">
            <a:extLst>
              <a:ext uri="{FF2B5EF4-FFF2-40B4-BE49-F238E27FC236}">
                <a16:creationId xmlns:a16="http://schemas.microsoft.com/office/drawing/2014/main" id="{2A79F1B1-C8FF-D0C9-4407-92866A36E6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04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System Physical Design – Sniffer PCB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285750" indent="-285750">
              <a:buFont typeface="Symbol"/>
              <a:buChar char="•"/>
            </a:pPr>
            <a:endParaRPr lang="en-US" sz="1050">
              <a:solidFill>
                <a:srgbClr val="4C4C4C"/>
              </a:solidFill>
              <a:latin typeface="Constantia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41321" y="1048852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C53E-39BA-6994-61E3-A03F88081EDB}"/>
              </a:ext>
            </a:extLst>
          </p:cNvPr>
          <p:cNvSpPr txBox="1"/>
          <p:nvPr/>
        </p:nvSpPr>
        <p:spPr>
          <a:xfrm>
            <a:off x="21565" y="4321967"/>
            <a:ext cx="78759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19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1043C0-1B27-A715-9858-592848746462}"/>
              </a:ext>
            </a:extLst>
          </p:cNvPr>
          <p:cNvCxnSpPr/>
          <p:nvPr/>
        </p:nvCxnSpPr>
        <p:spPr>
          <a:xfrm flipH="1">
            <a:off x="4533236" y="2136791"/>
            <a:ext cx="749525" cy="476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green circuit board with many small components&#10;&#10;Description automatically generated">
            <a:extLst>
              <a:ext uri="{FF2B5EF4-FFF2-40B4-BE49-F238E27FC236}">
                <a16:creationId xmlns:a16="http://schemas.microsoft.com/office/drawing/2014/main" id="{794C60B1-316F-17C0-3A85-688B37B2E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3" y="1583212"/>
            <a:ext cx="4388556" cy="1977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5FA1F9-5D28-A7B5-E7BE-CEC05B7BC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665" y="1286797"/>
            <a:ext cx="401002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86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Sniffer PCB Design – Battery System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285750" indent="-285750">
              <a:buFont typeface="Symbol"/>
              <a:buChar char="•"/>
            </a:pPr>
            <a:endParaRPr lang="en-US" sz="1050">
              <a:solidFill>
                <a:srgbClr val="4C4C4C"/>
              </a:solidFill>
              <a:latin typeface="Constantia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C53E-39BA-6994-61E3-A03F88081EDB}"/>
              </a:ext>
            </a:extLst>
          </p:cNvPr>
          <p:cNvSpPr txBox="1"/>
          <p:nvPr/>
        </p:nvSpPr>
        <p:spPr>
          <a:xfrm>
            <a:off x="-1" y="4321967"/>
            <a:ext cx="120034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71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CB6AB1-5CB7-9DDA-5C5D-D15120C9E019}"/>
              </a:ext>
            </a:extLst>
          </p:cNvPr>
          <p:cNvSpPr txBox="1"/>
          <p:nvPr/>
        </p:nvSpPr>
        <p:spPr>
          <a:xfrm>
            <a:off x="607440" y="1252850"/>
            <a:ext cx="7699522" cy="35548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/>
              <a:t>Chose to use rechargeable NiMH AA batteries</a:t>
            </a:r>
            <a:endParaRPr lang="en-US" b="1"/>
          </a:p>
          <a:p>
            <a:endParaRPr lang="en-US" sz="1500"/>
          </a:p>
          <a:p>
            <a:r>
              <a:rPr lang="en-US" sz="1500" b="1"/>
              <a:t>Pros:</a:t>
            </a:r>
          </a:p>
          <a:p>
            <a:pPr marL="285750" indent="-285750">
              <a:buChar char="•"/>
            </a:pPr>
            <a:r>
              <a:rPr lang="en-US" sz="1500"/>
              <a:t>Standard size, widely available</a:t>
            </a:r>
          </a:p>
          <a:p>
            <a:pPr marL="285750" indent="-285750">
              <a:buChar char="•"/>
            </a:pPr>
            <a:r>
              <a:rPr lang="en-US" sz="1500"/>
              <a:t>Rechargeable 1,000x</a:t>
            </a:r>
          </a:p>
          <a:p>
            <a:pPr marL="285750" indent="-285750">
              <a:buChar char="•"/>
            </a:pPr>
            <a:r>
              <a:rPr lang="en-US" sz="1500"/>
              <a:t>Simple, low-cost mounting solutions</a:t>
            </a:r>
          </a:p>
          <a:p>
            <a:pPr marL="285750" indent="-285750">
              <a:buChar char="•"/>
            </a:pPr>
            <a:r>
              <a:rPr lang="en-US" sz="1500"/>
              <a:t>Multiple manufacturers</a:t>
            </a:r>
          </a:p>
          <a:p>
            <a:pPr marL="285750" indent="-285750">
              <a:buChar char="•"/>
            </a:pPr>
            <a:r>
              <a:rPr lang="en-US" sz="1500"/>
              <a:t>Off the shelf or custom charging solutions</a:t>
            </a:r>
          </a:p>
          <a:p>
            <a:pPr marL="285750" indent="-285750">
              <a:buChar char="•"/>
            </a:pPr>
            <a:r>
              <a:rPr lang="en-US" sz="1500"/>
              <a:t>Flexibility </a:t>
            </a:r>
          </a:p>
          <a:p>
            <a:endParaRPr lang="en-US" sz="1500"/>
          </a:p>
          <a:p>
            <a:r>
              <a:rPr lang="en-US" sz="1500" b="1"/>
              <a:t>Cons:</a:t>
            </a:r>
            <a:endParaRPr lang="en-US" sz="1500"/>
          </a:p>
          <a:p>
            <a:pPr marL="285750" indent="-285750">
              <a:buChar char="•"/>
            </a:pPr>
            <a:r>
              <a:rPr lang="en-US" sz="1500"/>
              <a:t>Lower capacity than some other options</a:t>
            </a:r>
            <a:endParaRPr lang="en-US" sz="1500" b="1"/>
          </a:p>
          <a:p>
            <a:pPr marL="285750" indent="-285750">
              <a:buChar char="•"/>
            </a:pPr>
            <a:r>
              <a:rPr lang="en-US" sz="1500"/>
              <a:t>Charging, protection, fuel gauge ICs not as widely available</a:t>
            </a:r>
          </a:p>
          <a:p>
            <a:endParaRPr lang="en-US" sz="1500"/>
          </a:p>
          <a:p>
            <a:endParaRPr lang="en-US" sz="1500"/>
          </a:p>
        </p:txBody>
      </p:sp>
      <p:pic>
        <p:nvPicPr>
          <p:cNvPr id="3" name="Picture 2" descr="A group of green batteries&#10;&#10;Description automatically generated">
            <a:extLst>
              <a:ext uri="{FF2B5EF4-FFF2-40B4-BE49-F238E27FC236}">
                <a16:creationId xmlns:a16="http://schemas.microsoft.com/office/drawing/2014/main" id="{89912C44-6A60-A1B0-3BE7-8C6863AF6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919" y="1354085"/>
            <a:ext cx="2353905" cy="219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61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Sniffer PCB Design – Block Diagram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285750" indent="-285750">
              <a:buFont typeface="Symbol"/>
              <a:buChar char="•"/>
            </a:pPr>
            <a:endParaRPr lang="en-US" sz="1050">
              <a:solidFill>
                <a:srgbClr val="4C4C4C"/>
              </a:solidFill>
              <a:latin typeface="Constantia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C53E-39BA-6994-61E3-A03F88081EDB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60</a:t>
            </a:r>
          </a:p>
        </p:txBody>
      </p:sp>
      <p:pic>
        <p:nvPicPr>
          <p:cNvPr id="2" name="Picture 1" descr="A diagram of a computer program&#10;&#10;Description automatically generated">
            <a:extLst>
              <a:ext uri="{FF2B5EF4-FFF2-40B4-BE49-F238E27FC236}">
                <a16:creationId xmlns:a16="http://schemas.microsoft.com/office/drawing/2014/main" id="{2A2F0695-6CA4-A508-F0E1-7F86091E1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0" r="960" b="-685"/>
          <a:stretch/>
        </p:blipFill>
        <p:spPr>
          <a:xfrm>
            <a:off x="946895" y="1181185"/>
            <a:ext cx="6392741" cy="347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70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Sniffer PCB Design – </a:t>
            </a:r>
            <a:r>
              <a:rPr lang="en-US" sz="2200" err="1">
                <a:solidFill>
                  <a:srgbClr val="C8102E"/>
                </a:solidFill>
                <a:ea typeface="Open Sans ExtraBold"/>
                <a:sym typeface="Open Sans ExtraBold"/>
              </a:rPr>
              <a:t>KiCad</a:t>
            </a:r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 Schematics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285750" indent="-285750">
              <a:buFont typeface="Symbol"/>
              <a:buChar char="•"/>
            </a:pPr>
            <a:endParaRPr lang="en-US" sz="1050">
              <a:solidFill>
                <a:srgbClr val="4C4C4C"/>
              </a:solidFill>
              <a:latin typeface="Constantia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C53E-39BA-6994-61E3-A03F88081EDB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62-69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AA3C981-C39A-B22B-5254-AA6843F0D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61" y="1187467"/>
            <a:ext cx="3395605" cy="2263720"/>
          </a:xfrm>
          <a:prstGeom prst="rect">
            <a:avLst/>
          </a:prstGeom>
        </p:spPr>
      </p:pic>
      <p:pic>
        <p:nvPicPr>
          <p:cNvPr id="3" name="Picture 2" descr="A computer screen shot of a circuit&#10;&#10;Description automatically generated">
            <a:extLst>
              <a:ext uri="{FF2B5EF4-FFF2-40B4-BE49-F238E27FC236}">
                <a16:creationId xmlns:a16="http://schemas.microsoft.com/office/drawing/2014/main" id="{AD036EF3-4AEC-3C0D-8D95-4B87DE9B3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450" y="1174327"/>
            <a:ext cx="4242833" cy="1871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D77430-9FF9-FCF3-B49E-10D3B8CAB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12" r="782" b="1337"/>
          <a:stretch/>
        </p:blipFill>
        <p:spPr>
          <a:xfrm>
            <a:off x="5790550" y="3101190"/>
            <a:ext cx="2792404" cy="1469807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4D270F6-4874-F1BA-F7BD-4B5B29C0B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4593" y="3124411"/>
            <a:ext cx="1568518" cy="1470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B921E-774C-032B-D41A-5C442A7D5BB2}"/>
              </a:ext>
            </a:extLst>
          </p:cNvPr>
          <p:cNvSpPr txBox="1"/>
          <p:nvPr/>
        </p:nvSpPr>
        <p:spPr>
          <a:xfrm>
            <a:off x="495759" y="3453098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CC1352R and Peripherals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1DF637-BA3A-78EE-3A8D-494D770F3FD6}"/>
              </a:ext>
            </a:extLst>
          </p:cNvPr>
          <p:cNvSpPr txBox="1"/>
          <p:nvPr/>
        </p:nvSpPr>
        <p:spPr>
          <a:xfrm>
            <a:off x="4420518" y="128415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RF Frontend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0E3B72-F3F6-CC7B-13C0-B540CDB1E812}"/>
              </a:ext>
            </a:extLst>
          </p:cNvPr>
          <p:cNvSpPr txBox="1"/>
          <p:nvPr/>
        </p:nvSpPr>
        <p:spPr>
          <a:xfrm>
            <a:off x="2189602" y="4265591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Buttons + Indicators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993CF0-47AE-9344-68AA-73F54CBD5114}"/>
              </a:ext>
            </a:extLst>
          </p:cNvPr>
          <p:cNvSpPr txBox="1"/>
          <p:nvPr/>
        </p:nvSpPr>
        <p:spPr>
          <a:xfrm>
            <a:off x="7346873" y="3377357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Power Supply</a:t>
            </a:r>
          </a:p>
        </p:txBody>
      </p:sp>
    </p:spTree>
    <p:extLst>
      <p:ext uri="{BB962C8B-B14F-4D97-AF65-F5344CB8AC3E}">
        <p14:creationId xmlns:p14="http://schemas.microsoft.com/office/powerpoint/2010/main" val="1258573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2" name="Google Shape;122;p19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Project Overview </a:t>
            </a:r>
            <a:endParaRPr lang="en-US" sz="2200">
              <a:solidFill>
                <a:srgbClr val="C8102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23" name="Google Shape;123;p19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 descr="Diagram of energy harvesting&#10;&#10;Description automatically generated">
            <a:extLst>
              <a:ext uri="{FF2B5EF4-FFF2-40B4-BE49-F238E27FC236}">
                <a16:creationId xmlns:a16="http://schemas.microsoft.com/office/drawing/2014/main" id="{1BF8F161-DC5C-F7AD-DF80-8F15B6217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783" y="1534482"/>
            <a:ext cx="4966234" cy="3087593"/>
          </a:xfrm>
          <a:prstGeom prst="rect">
            <a:avLst/>
          </a:prstGeom>
        </p:spPr>
      </p:pic>
      <p:pic>
        <p:nvPicPr>
          <p:cNvPr id="2" name="Graphic 1" descr="Wi-Fi outline">
            <a:extLst>
              <a:ext uri="{FF2B5EF4-FFF2-40B4-BE49-F238E27FC236}">
                <a16:creationId xmlns:a16="http://schemas.microsoft.com/office/drawing/2014/main" id="{B7ABB8F5-C524-E677-869C-51E50E13C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539802">
            <a:off x="1517582" y="1204372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4D3754-C082-1FD0-879F-9A4E50013D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716"/>
          <a:stretch/>
        </p:blipFill>
        <p:spPr>
          <a:xfrm>
            <a:off x="1861324" y="2806816"/>
            <a:ext cx="4496247" cy="1815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1CE9D1-6F8A-6692-172E-B6046A289EF1}"/>
              </a:ext>
            </a:extLst>
          </p:cNvPr>
          <p:cNvSpPr txBox="1"/>
          <p:nvPr/>
        </p:nvSpPr>
        <p:spPr>
          <a:xfrm>
            <a:off x="2088488" y="1133060"/>
            <a:ext cx="5809056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cs typeface="Segoe UI"/>
              </a:rPr>
              <a:t>BOB Node </a:t>
            </a:r>
            <a:r>
              <a:rPr lang="en-US" sz="1500">
                <a:cs typeface="Segoe UI"/>
              </a:rPr>
              <a:t>- </a:t>
            </a:r>
            <a:r>
              <a:rPr lang="en-US" sz="1500" err="1">
                <a:cs typeface="Segoe UI"/>
              </a:rPr>
              <a:t>Batteryless</a:t>
            </a:r>
            <a:r>
              <a:rPr lang="en-US" sz="1500">
                <a:cs typeface="Segoe UI"/>
              </a:rPr>
              <a:t> sensor designed by client.​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60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Sniffer PCB Design – </a:t>
            </a:r>
            <a:r>
              <a:rPr lang="en-US" sz="2200" err="1">
                <a:solidFill>
                  <a:srgbClr val="C8102E"/>
                </a:solidFill>
                <a:ea typeface="Open Sans ExtraBold"/>
                <a:sym typeface="Open Sans ExtraBold"/>
              </a:rPr>
              <a:t>KiCad</a:t>
            </a:r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 Layout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285750" indent="-285750">
              <a:buFont typeface="Symbol"/>
              <a:buChar char="•"/>
            </a:pPr>
            <a:endParaRPr lang="en-US" sz="1050">
              <a:solidFill>
                <a:srgbClr val="4C4C4C"/>
              </a:solidFill>
              <a:latin typeface="Constantia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C53E-39BA-6994-61E3-A03F88081EDB}"/>
              </a:ext>
            </a:extLst>
          </p:cNvPr>
          <p:cNvSpPr txBox="1"/>
          <p:nvPr/>
        </p:nvSpPr>
        <p:spPr>
          <a:xfrm>
            <a:off x="0" y="4310275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70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2C8C3F-DE51-AE11-619C-891991014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69" y="1177900"/>
            <a:ext cx="7491061" cy="319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72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chemeClr val="accent2">
                    <a:lumMod val="75000"/>
                  </a:schemeClr>
                </a:solidFill>
                <a:ea typeface="Open Sans ExtraBold"/>
              </a:rPr>
              <a:t>Costs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B008CF1-09D3-2B5B-5D0A-C424C77FE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201521"/>
              </p:ext>
            </p:extLst>
          </p:nvPr>
        </p:nvGraphicFramePr>
        <p:xfrm>
          <a:off x="1068522" y="1225029"/>
          <a:ext cx="6428985" cy="306557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56271">
                  <a:extLst>
                    <a:ext uri="{9D8B030D-6E8A-4147-A177-3AD203B41FA5}">
                      <a16:colId xmlns:a16="http://schemas.microsoft.com/office/drawing/2014/main" val="2653089188"/>
                    </a:ext>
                  </a:extLst>
                </a:gridCol>
                <a:gridCol w="1636357">
                  <a:extLst>
                    <a:ext uri="{9D8B030D-6E8A-4147-A177-3AD203B41FA5}">
                      <a16:colId xmlns:a16="http://schemas.microsoft.com/office/drawing/2014/main" val="1133557517"/>
                    </a:ext>
                  </a:extLst>
                </a:gridCol>
                <a:gridCol w="1636357">
                  <a:extLst>
                    <a:ext uri="{9D8B030D-6E8A-4147-A177-3AD203B41FA5}">
                      <a16:colId xmlns:a16="http://schemas.microsoft.com/office/drawing/2014/main" val="1578952599"/>
                    </a:ext>
                  </a:extLst>
                </a:gridCol>
              </a:tblGrid>
              <a:tr h="329845">
                <a:tc gridSpan="3">
                  <a:txBody>
                    <a:bodyPr/>
                    <a:lstStyle/>
                    <a:p>
                      <a: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800" b="1" i="0" u="none" strike="noStrike" cap="none">
                          <a:solidFill>
                            <a:srgbClr val="EABE3C"/>
                          </a:solidFill>
                          <a:effectLst/>
                          <a:latin typeface="Arial"/>
                          <a:ea typeface="+mn-ea"/>
                          <a:cs typeface="+mn-cs"/>
                          <a:sym typeface="Arial"/>
                        </a:rPr>
                        <a:t>Senior Design Cost Breakdown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12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CAC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777772"/>
                  </a:ext>
                </a:extLst>
              </a:tr>
              <a:tr h="32984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>
                          <a:effectLst/>
                          <a:latin typeface="Arial"/>
                        </a:rPr>
                        <a:t>Item</a:t>
                      </a:r>
                    </a:p>
                  </a:txBody>
                  <a:tcPr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>
                          <a:effectLst/>
                          <a:latin typeface="Arial"/>
                        </a:rPr>
                        <a:t>Cost Per Node</a:t>
                      </a:r>
                    </a:p>
                  </a:txBody>
                  <a:tcPr>
                    <a:lnL w="9524">
                      <a:solidFill>
                        <a:srgbClr val="000000"/>
                      </a:solidFill>
                    </a:lnL>
                    <a:lnR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>
                          <a:effectLst/>
                          <a:latin typeface="Arial"/>
                        </a:rPr>
                        <a:t>Overall Cost</a:t>
                      </a:r>
                    </a:p>
                  </a:txBody>
                  <a:tcPr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754672"/>
                  </a:ext>
                </a:extLst>
              </a:tr>
              <a:tr h="329845"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  <a:latin typeface="Arial"/>
                        </a:rPr>
                        <a:t>Breakout Board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>
                          <a:effectLst/>
                          <a:latin typeface="Arial"/>
                        </a:rPr>
                        <a:t>-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>
                          <a:effectLst/>
                          <a:latin typeface="Arial"/>
                        </a:rPr>
                        <a:t>$37.83</a:t>
                      </a:r>
                      <a:endParaRPr lang="en-US" sz="1600">
                        <a:latin typeface="Aria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3444792"/>
                  </a:ext>
                </a:extLst>
              </a:tr>
              <a:tr h="329845">
                <a:tc>
                  <a:txBody>
                    <a:bodyPr/>
                    <a:lstStyle/>
                    <a:p>
                      <a:pPr fontAlgn="base"/>
                      <a:r>
                        <a:rPr lang="en-US" sz="1600" err="1">
                          <a:effectLst/>
                          <a:latin typeface="Arial"/>
                        </a:rPr>
                        <a:t>MSP_Simplified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>
                          <a:effectLst/>
                          <a:latin typeface="Arial"/>
                        </a:rPr>
                        <a:t>~$31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>
                          <a:effectLst/>
                          <a:latin typeface="Arial"/>
                        </a:rPr>
                        <a:t>$234.60</a:t>
                      </a:r>
                      <a:endParaRPr lang="en-US" sz="1600">
                        <a:latin typeface="Aria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972084"/>
                  </a:ext>
                </a:extLst>
              </a:tr>
              <a:tr h="329845"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  <a:latin typeface="Arial"/>
                        </a:rPr>
                        <a:t>Sniffer Board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>
                          <a:effectLst/>
                          <a:latin typeface="Arial"/>
                        </a:rPr>
                        <a:t>~$56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>
                          <a:effectLst/>
                          <a:latin typeface="Arial"/>
                        </a:rPr>
                        <a:t>$611.88</a:t>
                      </a:r>
                      <a:endParaRPr lang="en-US" sz="1600">
                        <a:latin typeface="Aria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9635773"/>
                  </a:ext>
                </a:extLst>
              </a:tr>
              <a:tr h="329845"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  <a:latin typeface="Arial"/>
                        </a:rPr>
                        <a:t>Batteries and Chargers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>
                          <a:effectLst/>
                          <a:latin typeface="Arial"/>
                        </a:rPr>
                        <a:t>~$12</a:t>
                      </a:r>
                      <a:endParaRPr lang="en-US" sz="1600">
                        <a:latin typeface="Aria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>
                          <a:effectLst/>
                          <a:latin typeface="Arial"/>
                        </a:rPr>
                        <a:t>$112.05</a:t>
                      </a:r>
                      <a:endParaRPr lang="en-US" sz="1600">
                        <a:latin typeface="Aria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668717"/>
                  </a:ext>
                </a:extLst>
              </a:tr>
              <a:tr h="329845"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  <a:latin typeface="Arial"/>
                        </a:rPr>
                        <a:t>Additional parts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>
                          <a:effectLst/>
                          <a:latin typeface="Arial"/>
                        </a:rPr>
                        <a:t>-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>
                          <a:effectLst/>
                          <a:latin typeface="Arial"/>
                        </a:rPr>
                        <a:t>$29.29</a:t>
                      </a:r>
                      <a:endParaRPr lang="en-US" sz="1600">
                        <a:latin typeface="Aria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5700137"/>
                  </a:ext>
                </a:extLst>
              </a:tr>
              <a:tr h="352857">
                <a:tc>
                  <a:txBody>
                    <a:bodyPr/>
                    <a:lstStyle/>
                    <a:p>
                      <a:pPr fontAlgn="base"/>
                      <a:r>
                        <a:rPr lang="en-US" sz="1600">
                          <a:effectLst/>
                          <a:latin typeface="Arial"/>
                        </a:rPr>
                        <a:t>Mechanical Design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>
                          <a:effectLst/>
                          <a:latin typeface="Arial"/>
                        </a:rPr>
                        <a:t>~$4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>
                          <a:effectLst/>
                          <a:latin typeface="Arial"/>
                        </a:rPr>
                        <a:t>$34.60</a:t>
                      </a:r>
                      <a:endParaRPr lang="en-US" sz="1600">
                        <a:latin typeface="Aria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92636"/>
                  </a:ext>
                </a:extLst>
              </a:tr>
              <a:tr h="329845"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>
                          <a:effectLst/>
                          <a:latin typeface="Arial"/>
                        </a:rPr>
                        <a:t>Total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ase"/>
                      <a:r>
                        <a:rPr lang="en-US" sz="1600">
                          <a:effectLst/>
                          <a:latin typeface="Arial"/>
                        </a:rPr>
                        <a:t>~$103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>
                          <a:effectLst/>
                          <a:latin typeface="Arial"/>
                        </a:rPr>
                        <a:t>$1060.25</a:t>
                      </a:r>
                      <a:endParaRPr lang="en-US" sz="1600">
                        <a:latin typeface="Aria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66851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36123E3-1EF4-3711-1433-94061F29DA05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73</a:t>
            </a:r>
          </a:p>
        </p:txBody>
      </p:sp>
    </p:spTree>
    <p:extLst>
      <p:ext uri="{BB962C8B-B14F-4D97-AF65-F5344CB8AC3E}">
        <p14:creationId xmlns:p14="http://schemas.microsoft.com/office/powerpoint/2010/main" val="3475638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chemeClr val="accent2">
                    <a:lumMod val="75000"/>
                  </a:schemeClr>
                </a:solidFill>
                <a:ea typeface="Open Sans ExtraBold"/>
              </a:rPr>
              <a:t>Testing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6" name="Google Shape;141;p20">
            <a:extLst>
              <a:ext uri="{FF2B5EF4-FFF2-40B4-BE49-F238E27FC236}">
                <a16:creationId xmlns:a16="http://schemas.microsoft.com/office/drawing/2014/main" id="{2FFC206F-2B77-88BE-A776-07F38287E5B4}"/>
              </a:ext>
            </a:extLst>
          </p:cNvPr>
          <p:cNvSpPr/>
          <p:nvPr/>
        </p:nvSpPr>
        <p:spPr>
          <a:xfrm>
            <a:off x="682629" y="1174437"/>
            <a:ext cx="7701000" cy="255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">
              <a:lnSpc>
                <a:spcPct val="150000"/>
              </a:lnSpc>
              <a:buSzPts val="1500"/>
            </a:pPr>
            <a:r>
              <a:rPr lang="en-US" sz="1500" b="1">
                <a:solidFill>
                  <a:schemeClr val="dk1"/>
                </a:solidFill>
              </a:rPr>
              <a:t>Unit Test</a:t>
            </a:r>
            <a:endParaRPr lang="en-US">
              <a:solidFill>
                <a:schemeClr val="dk1"/>
              </a:solidFill>
            </a:endParaRPr>
          </a:p>
          <a:p>
            <a:pPr marL="292735" indent="-285750">
              <a:lnSpc>
                <a:spcPct val="150000"/>
              </a:lnSpc>
              <a:buSzPts val="1500"/>
              <a:buChar char="•"/>
            </a:pPr>
            <a:r>
              <a:rPr lang="en-US" sz="1500">
                <a:solidFill>
                  <a:schemeClr val="dk1"/>
                </a:solidFill>
              </a:rPr>
              <a:t>SPI communication, Sub 1GHz communication,  and 2.4 GHz Communication</a:t>
            </a:r>
            <a:endParaRPr lang="en-US">
              <a:solidFill>
                <a:schemeClr val="dk1"/>
              </a:solidFill>
            </a:endParaRPr>
          </a:p>
          <a:p>
            <a:pPr marL="292735" indent="-285750">
              <a:lnSpc>
                <a:spcPct val="150000"/>
              </a:lnSpc>
              <a:buSzPts val="1500"/>
              <a:buChar char="•"/>
            </a:pPr>
            <a:r>
              <a:rPr lang="en-US" sz="1500">
                <a:solidFill>
                  <a:schemeClr val="dk1"/>
                </a:solidFill>
              </a:rPr>
              <a:t>Electrical continuity and power checks</a:t>
            </a:r>
            <a:endParaRPr lang="en-US">
              <a:solidFill>
                <a:schemeClr val="dk1"/>
              </a:solidFill>
            </a:endParaRPr>
          </a:p>
          <a:p>
            <a:pPr marL="292735" indent="-285750">
              <a:lnSpc>
                <a:spcPct val="150000"/>
              </a:lnSpc>
              <a:buSzPts val="1500"/>
              <a:buChar char="•"/>
            </a:pPr>
            <a:r>
              <a:rPr lang="en-US" sz="1500">
                <a:solidFill>
                  <a:schemeClr val="dk1"/>
                </a:solidFill>
              </a:rPr>
              <a:t>Programming boards</a:t>
            </a:r>
            <a:endParaRPr lang="en-US">
              <a:solidFill>
                <a:schemeClr val="dk1"/>
              </a:solidFill>
            </a:endParaRPr>
          </a:p>
          <a:p>
            <a:pPr marL="6985">
              <a:lnSpc>
                <a:spcPct val="150000"/>
              </a:lnSpc>
              <a:buSzPts val="1500"/>
            </a:pPr>
            <a:r>
              <a:rPr lang="en-US" sz="1500" b="1">
                <a:solidFill>
                  <a:schemeClr val="dk1"/>
                </a:solidFill>
                <a:ea typeface="Merriweather Light"/>
                <a:cs typeface="Merriweather Light"/>
              </a:rPr>
              <a:t>Integration Tests</a:t>
            </a:r>
          </a:p>
          <a:p>
            <a:pPr marL="292735" indent="-285750">
              <a:lnSpc>
                <a:spcPct val="150000"/>
              </a:lnSpc>
              <a:buSzPts val="1500"/>
              <a:buChar char="•"/>
            </a:pPr>
            <a:r>
              <a:rPr lang="en-US" sz="1500">
                <a:solidFill>
                  <a:schemeClr val="dk1"/>
                </a:solidFill>
                <a:ea typeface="Merriweather Light"/>
                <a:cs typeface="Merriweather Light"/>
              </a:rPr>
              <a:t>SPI with Sub 1Ghz and 2.4 GHz communication</a:t>
            </a:r>
            <a:endParaRPr lang="en-US">
              <a:solidFill>
                <a:schemeClr val="dk1"/>
              </a:solidFill>
              <a:ea typeface="Merriweather Light"/>
            </a:endParaRPr>
          </a:p>
          <a:p>
            <a:pPr marL="292735" indent="-285750">
              <a:lnSpc>
                <a:spcPct val="150000"/>
              </a:lnSpc>
              <a:buSzPts val="1500"/>
              <a:buChar char="•"/>
            </a:pPr>
            <a:r>
              <a:rPr lang="en-US" sz="1500">
                <a:solidFill>
                  <a:schemeClr val="dk1"/>
                </a:solidFill>
                <a:ea typeface="Merriweather Light"/>
                <a:cs typeface="Merriweather Light"/>
              </a:rPr>
              <a:t>Software with custom hardware</a:t>
            </a:r>
            <a:endParaRPr lang="en-US" sz="1500">
              <a:solidFill>
                <a:schemeClr val="dk1"/>
              </a:solidFill>
            </a:endParaRPr>
          </a:p>
          <a:p>
            <a:pPr marL="6985">
              <a:lnSpc>
                <a:spcPct val="150000"/>
              </a:lnSpc>
              <a:buSzPts val="1500"/>
            </a:pPr>
            <a:r>
              <a:rPr lang="en-US" sz="1500" b="1">
                <a:solidFill>
                  <a:schemeClr val="dk1"/>
                </a:solidFill>
                <a:ea typeface="Merriweather Light"/>
                <a:cs typeface="Merriweather Light"/>
              </a:rPr>
              <a:t>System wide</a:t>
            </a:r>
          </a:p>
          <a:p>
            <a:pPr marL="292735" indent="-285750">
              <a:lnSpc>
                <a:spcPct val="150000"/>
              </a:lnSpc>
              <a:buSzPts val="1500"/>
              <a:buChar char="•"/>
            </a:pPr>
            <a:r>
              <a:rPr lang="en-US" sz="1500">
                <a:solidFill>
                  <a:schemeClr val="dk1"/>
                </a:solidFill>
                <a:ea typeface="Merriweather Light"/>
                <a:cs typeface="Merriweather Light"/>
              </a:rPr>
              <a:t>Data transfer between multiple nodes</a:t>
            </a:r>
          </a:p>
          <a:p>
            <a:pPr marL="285750" indent="-278765">
              <a:lnSpc>
                <a:spcPct val="150000"/>
              </a:lnSpc>
              <a:buSzPts val="1500"/>
              <a:buFont typeface="Arial"/>
              <a:buChar char="•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pic>
        <p:nvPicPr>
          <p:cNvPr id="3" name="Picture 2" descr="A diagram of a system&#10;&#10;Description automatically generated">
            <a:extLst>
              <a:ext uri="{FF2B5EF4-FFF2-40B4-BE49-F238E27FC236}">
                <a16:creationId xmlns:a16="http://schemas.microsoft.com/office/drawing/2014/main" id="{3A2E1F30-B888-D9AC-69DE-4DD5A5736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755" y="2455154"/>
            <a:ext cx="3161806" cy="1772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FB3668-24B1-74CE-4FD5-E8241FBB398D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34</a:t>
            </a:r>
          </a:p>
        </p:txBody>
      </p:sp>
    </p:spTree>
    <p:extLst>
      <p:ext uri="{BB962C8B-B14F-4D97-AF65-F5344CB8AC3E}">
        <p14:creationId xmlns:p14="http://schemas.microsoft.com/office/powerpoint/2010/main" val="3414785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Faux BOB</a:t>
            </a:r>
            <a:endParaRPr lang="en-US"/>
          </a:p>
          <a:p>
            <a:endParaRPr lang="en-US" sz="1050">
              <a:solidFill>
                <a:srgbClr val="4C4C4C"/>
              </a:solidFill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 descr="A diagram of a computer chip&#10;&#10;Description automatically generated">
            <a:extLst>
              <a:ext uri="{FF2B5EF4-FFF2-40B4-BE49-F238E27FC236}">
                <a16:creationId xmlns:a16="http://schemas.microsoft.com/office/drawing/2014/main" id="{A4D2E91C-B5C6-0227-A6F4-FA046F1A6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936" y="1170896"/>
            <a:ext cx="5608865" cy="30139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727A33-B335-5FFA-EDF8-A0528B711BC4}"/>
              </a:ext>
            </a:extLst>
          </p:cNvPr>
          <p:cNvSpPr txBox="1"/>
          <p:nvPr/>
        </p:nvSpPr>
        <p:spPr>
          <a:xfrm>
            <a:off x="251917" y="1036002"/>
            <a:ext cx="3022772" cy="18620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500">
              <a:solidFill>
                <a:schemeClr val="tx1"/>
              </a:solidFill>
            </a:endParaRPr>
          </a:p>
          <a:p>
            <a:r>
              <a:rPr lang="en-US" sz="1600" b="1">
                <a:solidFill>
                  <a:schemeClr val="tx1"/>
                </a:solidFill>
              </a:rPr>
              <a:t>Goal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>
                <a:solidFill>
                  <a:schemeClr val="tx1"/>
                </a:solidFill>
              </a:rPr>
              <a:t>Create a test tool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>
                <a:solidFill>
                  <a:schemeClr val="tx1"/>
                </a:solidFill>
              </a:rPr>
              <a:t>Emulate BOB functionality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>
                <a:solidFill>
                  <a:schemeClr val="tx1"/>
                </a:solidFill>
              </a:rPr>
              <a:t>Allows us to have a known test</a:t>
            </a:r>
          </a:p>
          <a:p>
            <a:pPr marL="285750" indent="-285750">
              <a:buFont typeface="Arial,Sans-Serif"/>
              <a:buChar char="•"/>
            </a:pPr>
            <a:endParaRPr lang="en-US" sz="1000">
              <a:solidFill>
                <a:srgbClr val="595959"/>
              </a:solidFill>
              <a:latin typeface="Constantia"/>
            </a:endParaRPr>
          </a:p>
          <a:p>
            <a:endParaRPr lang="en-US"/>
          </a:p>
        </p:txBody>
      </p:sp>
      <p:sp>
        <p:nvSpPr>
          <p:cNvPr id="3" name="Google Shape;138;p20">
            <a:extLst>
              <a:ext uri="{FF2B5EF4-FFF2-40B4-BE49-F238E27FC236}">
                <a16:creationId xmlns:a16="http://schemas.microsoft.com/office/drawing/2014/main" id="{39A6A7D8-E696-8CB5-EA43-169459FCFE44}"/>
              </a:ext>
            </a:extLst>
          </p:cNvPr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7FF95-1587-366D-EE8F-F67C59C83368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53</a:t>
            </a:r>
          </a:p>
        </p:txBody>
      </p:sp>
    </p:spTree>
    <p:extLst>
      <p:ext uri="{BB962C8B-B14F-4D97-AF65-F5344CB8AC3E}">
        <p14:creationId xmlns:p14="http://schemas.microsoft.com/office/powerpoint/2010/main" val="740005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chemeClr val="accent2">
                    <a:lumMod val="75000"/>
                  </a:schemeClr>
                </a:solidFill>
                <a:ea typeface="Open Sans ExtraBold"/>
              </a:rPr>
              <a:t>RF Testing and Tuning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6" name="Google Shape;141;p20">
            <a:extLst>
              <a:ext uri="{FF2B5EF4-FFF2-40B4-BE49-F238E27FC236}">
                <a16:creationId xmlns:a16="http://schemas.microsoft.com/office/drawing/2014/main" id="{2FFC206F-2B77-88BE-A776-07F38287E5B4}"/>
              </a:ext>
            </a:extLst>
          </p:cNvPr>
          <p:cNvSpPr/>
          <p:nvPr/>
        </p:nvSpPr>
        <p:spPr>
          <a:xfrm>
            <a:off x="682629" y="1174437"/>
            <a:ext cx="7701000" cy="255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">
              <a:lnSpc>
                <a:spcPct val="150000"/>
              </a:lnSpc>
              <a:buSzPts val="1500"/>
            </a:pPr>
            <a:r>
              <a:rPr lang="en-US" sz="1500" b="1">
                <a:solidFill>
                  <a:schemeClr val="dk1"/>
                </a:solidFill>
                <a:ea typeface="Merriweather Light"/>
              </a:rPr>
              <a:t>Initial Plan</a:t>
            </a:r>
          </a:p>
          <a:p>
            <a:pPr marL="292735" indent="-285750">
              <a:lnSpc>
                <a:spcPct val="150000"/>
              </a:lnSpc>
              <a:buSzPts val="1500"/>
              <a:buChar char="•"/>
            </a:pPr>
            <a:r>
              <a:rPr lang="en-US" sz="1500">
                <a:solidFill>
                  <a:schemeClr val="dk1"/>
                </a:solidFill>
                <a:ea typeface="Merriweather Light"/>
              </a:rPr>
              <a:t>Use a spectrum analyzer to tune the internal CC1352R load capacitors</a:t>
            </a:r>
            <a:endParaRPr lang="en-US" sz="1500" b="1">
              <a:solidFill>
                <a:schemeClr val="dk1"/>
              </a:solidFill>
              <a:ea typeface="Merriweather Light"/>
            </a:endParaRPr>
          </a:p>
          <a:p>
            <a:pPr marL="292735" indent="-285750">
              <a:lnSpc>
                <a:spcPct val="150000"/>
              </a:lnSpc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ea typeface="Merriweather Light"/>
              </a:rPr>
              <a:t>Ignore Sub-1GHz matching (all components assumed to have 50Ω ref impedance)</a:t>
            </a:r>
          </a:p>
          <a:p>
            <a:pPr marL="292735" indent="-285750">
              <a:lnSpc>
                <a:spcPct val="150000"/>
              </a:lnSpc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ea typeface="Merriweather Light"/>
              </a:rPr>
              <a:t>Extract S-parameter information from 2.4GHz PCB antenna using a VNA and match</a:t>
            </a:r>
          </a:p>
          <a:p>
            <a:pPr marL="6985">
              <a:lnSpc>
                <a:spcPct val="150000"/>
              </a:lnSpc>
              <a:spcBef>
                <a:spcPts val="800"/>
              </a:spcBef>
              <a:buSzPts val="1500"/>
            </a:pPr>
            <a:r>
              <a:rPr lang="en-US" sz="1500" b="1">
                <a:solidFill>
                  <a:schemeClr val="dk1"/>
                </a:solidFill>
                <a:ea typeface="Merriweather Light"/>
              </a:rPr>
              <a:t>Problem</a:t>
            </a:r>
            <a:endParaRPr lang="en-US" sz="1500">
              <a:solidFill>
                <a:schemeClr val="dk1"/>
              </a:solidFill>
              <a:ea typeface="Merriweather Light"/>
            </a:endParaRPr>
          </a:p>
          <a:p>
            <a:pPr marL="292735" indent="-285750">
              <a:lnSpc>
                <a:spcPct val="150000"/>
              </a:lnSpc>
              <a:buSzPts val="1500"/>
              <a:buChar char="•"/>
            </a:pPr>
            <a:r>
              <a:rPr lang="en-US" sz="1500">
                <a:solidFill>
                  <a:schemeClr val="dk1"/>
                </a:solidFill>
                <a:ea typeface="Merriweather Light"/>
              </a:rPr>
              <a:t>Using equipment requires supervision + approval – could not get access until too late</a:t>
            </a:r>
            <a:endParaRPr lang="en-US" sz="1500" b="1">
              <a:solidFill>
                <a:schemeClr val="dk1"/>
              </a:solidFill>
              <a:ea typeface="Merriweather Light"/>
            </a:endParaRPr>
          </a:p>
          <a:p>
            <a:pPr marL="6985">
              <a:lnSpc>
                <a:spcPct val="150000"/>
              </a:lnSpc>
              <a:spcBef>
                <a:spcPts val="800"/>
              </a:spcBef>
              <a:buSzPts val="1500"/>
            </a:pPr>
            <a:r>
              <a:rPr lang="en-US" sz="1500" b="1">
                <a:solidFill>
                  <a:schemeClr val="dk1"/>
                </a:solidFill>
                <a:ea typeface="Merriweather Light"/>
              </a:rPr>
              <a:t>Solution</a:t>
            </a:r>
            <a:endParaRPr lang="en-US" sz="1500">
              <a:solidFill>
                <a:schemeClr val="dk1"/>
              </a:solidFill>
              <a:ea typeface="Merriweather Light"/>
            </a:endParaRPr>
          </a:p>
          <a:p>
            <a:pPr marL="292735" indent="-285750">
              <a:lnSpc>
                <a:spcPct val="150000"/>
              </a:lnSpc>
              <a:buSzPts val="1500"/>
              <a:buChar char="•"/>
            </a:pPr>
            <a:r>
              <a:rPr lang="en-US" sz="1500">
                <a:solidFill>
                  <a:schemeClr val="dk1"/>
                </a:solidFill>
                <a:ea typeface="Merriweather Light"/>
              </a:rPr>
              <a:t>Model antenna on the computer and simulate its operation</a:t>
            </a:r>
            <a:endParaRPr lang="en-US" sz="1500" b="1">
              <a:solidFill>
                <a:schemeClr val="dk1"/>
              </a:solidFill>
              <a:ea typeface="Merriweather Light"/>
            </a:endParaRPr>
          </a:p>
          <a:p>
            <a:pPr marL="292735" indent="-285750">
              <a:lnSpc>
                <a:spcPct val="150000"/>
              </a:lnSpc>
              <a:buSzPts val="1500"/>
              <a:buChar char="•"/>
            </a:pPr>
            <a:r>
              <a:rPr lang="en-US" sz="1500">
                <a:solidFill>
                  <a:schemeClr val="dk1"/>
                </a:solidFill>
                <a:ea typeface="Merriweather Light"/>
              </a:rPr>
              <a:t>Use simulation tools to find correct matching values</a:t>
            </a:r>
          </a:p>
          <a:p>
            <a:pPr marL="6985">
              <a:lnSpc>
                <a:spcPct val="150000"/>
              </a:lnSpc>
              <a:buSzPts val="1500"/>
            </a:pPr>
            <a:endParaRPr lang="en-US" sz="1500" b="1">
              <a:solidFill>
                <a:schemeClr val="dk1"/>
              </a:solidFill>
              <a:ea typeface="Merriweather Light"/>
            </a:endParaRPr>
          </a:p>
          <a:p>
            <a:pPr marL="285750" indent="-278765">
              <a:lnSpc>
                <a:spcPct val="150000"/>
              </a:lnSpc>
              <a:buSzPts val="1500"/>
              <a:buChar char="•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8F714B-8CEB-3454-F120-65D2855C40B3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55</a:t>
            </a:r>
          </a:p>
        </p:txBody>
      </p:sp>
    </p:spTree>
    <p:extLst>
      <p:ext uri="{BB962C8B-B14F-4D97-AF65-F5344CB8AC3E}">
        <p14:creationId xmlns:p14="http://schemas.microsoft.com/office/powerpoint/2010/main" val="943314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chemeClr val="accent2">
                    <a:lumMod val="75000"/>
                  </a:schemeClr>
                </a:solidFill>
                <a:ea typeface="Open Sans ExtraBold"/>
              </a:rPr>
              <a:t>RF Testing and Tuning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6" name="Google Shape;141;p20">
            <a:extLst>
              <a:ext uri="{FF2B5EF4-FFF2-40B4-BE49-F238E27FC236}">
                <a16:creationId xmlns:a16="http://schemas.microsoft.com/office/drawing/2014/main" id="{2FFC206F-2B77-88BE-A776-07F38287E5B4}"/>
              </a:ext>
            </a:extLst>
          </p:cNvPr>
          <p:cNvSpPr/>
          <p:nvPr/>
        </p:nvSpPr>
        <p:spPr>
          <a:xfrm>
            <a:off x="682629" y="1174437"/>
            <a:ext cx="7701000" cy="255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">
              <a:lnSpc>
                <a:spcPct val="150000"/>
              </a:lnSpc>
              <a:buSzPts val="1500"/>
            </a:pPr>
            <a:endParaRPr lang="en-US" sz="1500" b="1">
              <a:solidFill>
                <a:schemeClr val="dk1"/>
              </a:solidFill>
              <a:ea typeface="Merriweather Light"/>
            </a:endParaRPr>
          </a:p>
          <a:p>
            <a:pPr marL="6985">
              <a:lnSpc>
                <a:spcPct val="150000"/>
              </a:lnSpc>
              <a:buSzPts val="1500"/>
            </a:pPr>
            <a:endParaRPr lang="en-US" sz="1500" b="1">
              <a:solidFill>
                <a:schemeClr val="dk1"/>
              </a:solidFill>
              <a:ea typeface="Merriweather Light"/>
            </a:endParaRPr>
          </a:p>
          <a:p>
            <a:pPr marL="285750" indent="-278765">
              <a:lnSpc>
                <a:spcPct val="150000"/>
              </a:lnSpc>
              <a:buSzPts val="1500"/>
              <a:buChar char="•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</a:endParaRPr>
          </a:p>
        </p:txBody>
      </p:sp>
      <p:pic>
        <p:nvPicPr>
          <p:cNvPr id="2" name="Picture 1" descr="A yellow rectangular object with black lines&#10;&#10;Description automatically generated">
            <a:extLst>
              <a:ext uri="{FF2B5EF4-FFF2-40B4-BE49-F238E27FC236}">
                <a16:creationId xmlns:a16="http://schemas.microsoft.com/office/drawing/2014/main" id="{E779D229-C287-6B80-37BF-2D067F7A8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798638"/>
            <a:ext cx="4208463" cy="2046288"/>
          </a:xfrm>
          <a:prstGeom prst="rect">
            <a:avLst/>
          </a:prstGeom>
        </p:spPr>
      </p:pic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34530A92-8DBE-B02F-3250-F245B8FE0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313" y="2052098"/>
            <a:ext cx="4572000" cy="1682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8868B4-DD2F-9689-DC24-AFF58D1016D5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55</a:t>
            </a:r>
          </a:p>
        </p:txBody>
      </p:sp>
    </p:spTree>
    <p:extLst>
      <p:ext uri="{BB962C8B-B14F-4D97-AF65-F5344CB8AC3E}">
        <p14:creationId xmlns:p14="http://schemas.microsoft.com/office/powerpoint/2010/main" val="2369406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40" tIns="45720" rIns="91440" bIns="45720" anchor="t"/>
          <a:lstStyle/>
          <a:p>
            <a:endParaRPr lang="en-US">
              <a:solidFill>
                <a:srgbClr val="EABE3C"/>
              </a:solidFill>
            </a:endParaRPr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chemeClr val="accent2">
                    <a:lumMod val="75000"/>
                  </a:schemeClr>
                </a:solidFill>
                <a:ea typeface="Open Sans ExtraBold"/>
              </a:rPr>
              <a:t>RF Testing and Tuning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6" name="Google Shape;141;p20">
            <a:extLst>
              <a:ext uri="{FF2B5EF4-FFF2-40B4-BE49-F238E27FC236}">
                <a16:creationId xmlns:a16="http://schemas.microsoft.com/office/drawing/2014/main" id="{2FFC206F-2B77-88BE-A776-07F38287E5B4}"/>
              </a:ext>
            </a:extLst>
          </p:cNvPr>
          <p:cNvSpPr/>
          <p:nvPr/>
        </p:nvSpPr>
        <p:spPr>
          <a:xfrm>
            <a:off x="682629" y="1174437"/>
            <a:ext cx="7701000" cy="255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">
              <a:lnSpc>
                <a:spcPct val="150000"/>
              </a:lnSpc>
              <a:buSzPts val="1500"/>
            </a:pPr>
            <a:endParaRPr lang="en-US" sz="1500" b="1">
              <a:solidFill>
                <a:schemeClr val="dk1"/>
              </a:solidFill>
              <a:ea typeface="Merriweather Light"/>
            </a:endParaRPr>
          </a:p>
          <a:p>
            <a:pPr marL="6985">
              <a:lnSpc>
                <a:spcPct val="150000"/>
              </a:lnSpc>
              <a:buSzPts val="1500"/>
            </a:pPr>
            <a:endParaRPr lang="en-US" sz="1500" b="1">
              <a:solidFill>
                <a:schemeClr val="dk1"/>
              </a:solidFill>
              <a:ea typeface="Merriweather Light"/>
            </a:endParaRPr>
          </a:p>
          <a:p>
            <a:pPr marL="285750" indent="-278765">
              <a:lnSpc>
                <a:spcPct val="150000"/>
              </a:lnSpc>
              <a:buSzPts val="1500"/>
              <a:buChar char="•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</a:endParaRPr>
          </a:p>
        </p:txBody>
      </p:sp>
      <p:pic>
        <p:nvPicPr>
          <p:cNvPr id="4" name="Picture 3" descr="A computer screen shot of a diagram&#10;&#10;Description automatically generated">
            <a:extLst>
              <a:ext uri="{FF2B5EF4-FFF2-40B4-BE49-F238E27FC236}">
                <a16:creationId xmlns:a16="http://schemas.microsoft.com/office/drawing/2014/main" id="{EE9A69F1-D527-D7C7-AC2B-A131DD3E3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" t="35612" r="16557" b="487"/>
          <a:stretch/>
        </p:blipFill>
        <p:spPr>
          <a:xfrm>
            <a:off x="111125" y="1174750"/>
            <a:ext cx="5017876" cy="1752110"/>
          </a:xfrm>
          <a:prstGeom prst="rect">
            <a:avLst/>
          </a:prstGeom>
        </p:spPr>
      </p:pic>
      <p:pic>
        <p:nvPicPr>
          <p:cNvPr id="5" name="Picture 4" descr="A graph with a red line&#10;&#10;Description automatically generated">
            <a:extLst>
              <a:ext uri="{FF2B5EF4-FFF2-40B4-BE49-F238E27FC236}">
                <a16:creationId xmlns:a16="http://schemas.microsoft.com/office/drawing/2014/main" id="{37EEF672-5E66-BD18-3042-0C4B05D72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088" y="1333500"/>
            <a:ext cx="3843513" cy="3182937"/>
          </a:xfrm>
          <a:prstGeom prst="rect">
            <a:avLst/>
          </a:prstGeom>
        </p:spPr>
      </p:pic>
      <p:pic>
        <p:nvPicPr>
          <p:cNvPr id="7" name="Picture 6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DA44D874-0E5E-19A0-A497-43441B5D5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00" y="3290888"/>
            <a:ext cx="2835275" cy="7286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F780A-9F65-8D95-739E-0E15D5D443C4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56</a:t>
            </a:r>
          </a:p>
        </p:txBody>
      </p:sp>
    </p:spTree>
    <p:extLst>
      <p:ext uri="{BB962C8B-B14F-4D97-AF65-F5344CB8AC3E}">
        <p14:creationId xmlns:p14="http://schemas.microsoft.com/office/powerpoint/2010/main" val="1956215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chemeClr val="accent2">
                    <a:lumMod val="75000"/>
                  </a:schemeClr>
                </a:solidFill>
                <a:ea typeface="Open Sans ExtraBold"/>
              </a:rPr>
              <a:t>RF Testing and Tuning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6" name="Google Shape;141;p20">
            <a:extLst>
              <a:ext uri="{FF2B5EF4-FFF2-40B4-BE49-F238E27FC236}">
                <a16:creationId xmlns:a16="http://schemas.microsoft.com/office/drawing/2014/main" id="{2FFC206F-2B77-88BE-A776-07F38287E5B4}"/>
              </a:ext>
            </a:extLst>
          </p:cNvPr>
          <p:cNvSpPr/>
          <p:nvPr/>
        </p:nvSpPr>
        <p:spPr>
          <a:xfrm>
            <a:off x="682629" y="1174437"/>
            <a:ext cx="7701000" cy="255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">
              <a:lnSpc>
                <a:spcPct val="150000"/>
              </a:lnSpc>
              <a:buSzPts val="1500"/>
            </a:pPr>
            <a:endParaRPr lang="en-US" sz="1500" b="1">
              <a:solidFill>
                <a:schemeClr val="dk1"/>
              </a:solidFill>
              <a:ea typeface="Merriweather Light"/>
            </a:endParaRPr>
          </a:p>
          <a:p>
            <a:pPr marL="6985">
              <a:lnSpc>
                <a:spcPct val="150000"/>
              </a:lnSpc>
              <a:buSzPts val="1500"/>
            </a:pPr>
            <a:endParaRPr lang="en-US" sz="1500" b="1">
              <a:solidFill>
                <a:schemeClr val="dk1"/>
              </a:solidFill>
              <a:ea typeface="Merriweather Light"/>
            </a:endParaRPr>
          </a:p>
          <a:p>
            <a:pPr marL="285750" indent="-278765">
              <a:lnSpc>
                <a:spcPct val="150000"/>
              </a:lnSpc>
              <a:buSzPts val="1500"/>
              <a:buChar char="•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</a:endParaRPr>
          </a:p>
        </p:txBody>
      </p:sp>
      <p:pic>
        <p:nvPicPr>
          <p:cNvPr id="2" name="Picture 1" descr="A yellow rectangular object with black lines&#10;&#10;Description automatically generated">
            <a:extLst>
              <a:ext uri="{FF2B5EF4-FFF2-40B4-BE49-F238E27FC236}">
                <a16:creationId xmlns:a16="http://schemas.microsoft.com/office/drawing/2014/main" id="{E779D229-C287-6B80-37BF-2D067F7A8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364" y="1147769"/>
            <a:ext cx="6563318" cy="31892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8868B4-DD2F-9689-DC24-AFF58D1016D5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55</a:t>
            </a:r>
          </a:p>
        </p:txBody>
      </p:sp>
    </p:spTree>
    <p:extLst>
      <p:ext uri="{BB962C8B-B14F-4D97-AF65-F5344CB8AC3E}">
        <p14:creationId xmlns:p14="http://schemas.microsoft.com/office/powerpoint/2010/main" val="1484703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chemeClr val="accent2">
                    <a:lumMod val="75000"/>
                  </a:schemeClr>
                </a:solidFill>
                <a:ea typeface="Open Sans ExtraBold"/>
              </a:rPr>
              <a:t>Radio Testing with TI </a:t>
            </a:r>
            <a:r>
              <a:rPr lang="en-US" sz="2200" err="1">
                <a:solidFill>
                  <a:schemeClr val="accent2">
                    <a:lumMod val="75000"/>
                  </a:schemeClr>
                </a:solidFill>
                <a:ea typeface="Open Sans ExtraBold"/>
              </a:rPr>
              <a:t>SmartRF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  <a:ea typeface="Open Sans ExtraBold"/>
              </a:rPr>
              <a:t> Studio</a:t>
            </a:r>
            <a:endParaRPr lang="en-US" err="1">
              <a:solidFill>
                <a:schemeClr val="accent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6" name="Google Shape;141;p20">
            <a:extLst>
              <a:ext uri="{FF2B5EF4-FFF2-40B4-BE49-F238E27FC236}">
                <a16:creationId xmlns:a16="http://schemas.microsoft.com/office/drawing/2014/main" id="{2FFC206F-2B77-88BE-A776-07F38287E5B4}"/>
              </a:ext>
            </a:extLst>
          </p:cNvPr>
          <p:cNvSpPr/>
          <p:nvPr/>
        </p:nvSpPr>
        <p:spPr>
          <a:xfrm>
            <a:off x="682629" y="1174437"/>
            <a:ext cx="7701000" cy="255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">
              <a:lnSpc>
                <a:spcPct val="150000"/>
              </a:lnSpc>
              <a:buSzPts val="1500"/>
            </a:pPr>
            <a:endParaRPr lang="en-US" sz="1500" b="1">
              <a:solidFill>
                <a:schemeClr val="dk1"/>
              </a:solidFill>
              <a:ea typeface="Merriweather Light"/>
            </a:endParaRPr>
          </a:p>
          <a:p>
            <a:pPr marL="6985">
              <a:lnSpc>
                <a:spcPct val="150000"/>
              </a:lnSpc>
              <a:buSzPts val="1500"/>
            </a:pPr>
            <a:endParaRPr lang="en-US" sz="1500" b="1">
              <a:solidFill>
                <a:schemeClr val="dk1"/>
              </a:solidFill>
              <a:ea typeface="Merriweather Light"/>
            </a:endParaRPr>
          </a:p>
          <a:p>
            <a:pPr marL="285750" indent="-278765">
              <a:lnSpc>
                <a:spcPct val="150000"/>
              </a:lnSpc>
              <a:buSzPts val="1500"/>
              <a:buChar char="•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8868B4-DD2F-9689-DC24-AFF58D1016D5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46, 56</a:t>
            </a:r>
          </a:p>
        </p:txBody>
      </p:sp>
      <p:pic>
        <p:nvPicPr>
          <p:cNvPr id="2" name="Picture 1" descr="A person using a tape measure on a white table&#10;&#10;Description automatically generated">
            <a:extLst>
              <a:ext uri="{FF2B5EF4-FFF2-40B4-BE49-F238E27FC236}">
                <a16:creationId xmlns:a16="http://schemas.microsoft.com/office/drawing/2014/main" id="{33AFE75B-7AE5-DB69-1CCC-0570AEA93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33" y="1239398"/>
            <a:ext cx="4041813" cy="302963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126484-C95E-2A24-D588-EB174734F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822954"/>
              </p:ext>
            </p:extLst>
          </p:nvPr>
        </p:nvGraphicFramePr>
        <p:xfrm>
          <a:off x="4575328" y="1938740"/>
          <a:ext cx="4110893" cy="17789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31345">
                  <a:extLst>
                    <a:ext uri="{9D8B030D-6E8A-4147-A177-3AD203B41FA5}">
                      <a16:colId xmlns:a16="http://schemas.microsoft.com/office/drawing/2014/main" val="397051858"/>
                    </a:ext>
                  </a:extLst>
                </a:gridCol>
                <a:gridCol w="1679548">
                  <a:extLst>
                    <a:ext uri="{9D8B030D-6E8A-4147-A177-3AD203B41FA5}">
                      <a16:colId xmlns:a16="http://schemas.microsoft.com/office/drawing/2014/main" val="4169024941"/>
                    </a:ext>
                  </a:extLst>
                </a:gridCol>
              </a:tblGrid>
              <a:tr h="216335"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800" b="1">
                          <a:solidFill>
                            <a:srgbClr val="EABE3C"/>
                          </a:solidFill>
                          <a:effectLst/>
                          <a:latin typeface="Arial"/>
                        </a:rPr>
                        <a:t>2.4GHz Wireless Testing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590774"/>
                  </a:ext>
                </a:extLst>
              </a:tr>
              <a:tr h="21633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>
                          <a:effectLst/>
                          <a:latin typeface="Arial"/>
                        </a:rPr>
                        <a:t>Test Configuration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>
                          <a:effectLst/>
                          <a:latin typeface="Arial"/>
                        </a:rPr>
                        <a:t>RSSI (dBm)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698706"/>
                  </a:ext>
                </a:extLst>
              </a:tr>
              <a:tr h="216335">
                <a:tc>
                  <a:txBody>
                    <a:bodyPr/>
                    <a:lstStyle/>
                    <a:p>
                      <a:pPr marR="0" lvl="0" algn="ctr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  <a:sym typeface="Arial"/>
                        </a:rPr>
                        <a:t>REF1 → REF2</a:t>
                      </a:r>
                    </a:p>
                  </a:txBody>
                  <a:tcPr marL="25641" marR="25641" marT="12821" marB="1282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lvl="0" algn="ctr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  <a:sym typeface="Arial"/>
                        </a:rPr>
                        <a:t>-52.7</a:t>
                      </a:r>
                    </a:p>
                  </a:txBody>
                  <a:tcPr marL="25641" marR="25641" marT="12821" marB="1282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1993035"/>
                  </a:ext>
                </a:extLst>
              </a:tr>
              <a:tr h="216335">
                <a:tc>
                  <a:txBody>
                    <a:bodyPr/>
                    <a:lstStyle/>
                    <a:p>
                      <a:pPr marR="0" lvl="0" algn="ctr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  <a:sym typeface="Arial"/>
                        </a:rPr>
                        <a:t>REF1 ← REF2</a:t>
                      </a:r>
                    </a:p>
                  </a:txBody>
                  <a:tcPr marL="25641" marR="25641" marT="12821" marB="1282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lvl="0" algn="ctr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  <a:sym typeface="Arial"/>
                        </a:rPr>
                        <a:t>-53.7</a:t>
                      </a:r>
                    </a:p>
                  </a:txBody>
                  <a:tcPr marL="25641" marR="25641" marT="12821" marB="1282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2715487"/>
                  </a:ext>
                </a:extLst>
              </a:tr>
              <a:tr h="216335">
                <a:tc>
                  <a:txBody>
                    <a:bodyPr/>
                    <a:lstStyle/>
                    <a:p>
                      <a:pPr marR="0" lvl="0" algn="ctr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  <a:sym typeface="Arial"/>
                        </a:rPr>
                        <a:t>Sniffer (1) → REF2</a:t>
                      </a:r>
                    </a:p>
                  </a:txBody>
                  <a:tcPr marL="25641" marR="25641" marT="12821" marB="1282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lvl="0" algn="ctr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  <a:sym typeface="Arial"/>
                        </a:rPr>
                        <a:t>-53.1</a:t>
                      </a:r>
                    </a:p>
                  </a:txBody>
                  <a:tcPr marL="25641" marR="25641" marT="12821" marB="1282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3587989"/>
                  </a:ext>
                </a:extLst>
              </a:tr>
              <a:tr h="216335">
                <a:tc>
                  <a:txBody>
                    <a:bodyPr/>
                    <a:lstStyle/>
                    <a:p>
                      <a:pPr marR="0" lvl="0" algn="ctr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  <a:sym typeface="Arial"/>
                        </a:rPr>
                        <a:t>Sniffer (1) ← REF2</a:t>
                      </a:r>
                    </a:p>
                  </a:txBody>
                  <a:tcPr marL="25641" marR="25641" marT="12821" marB="1282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lvl="0" algn="ctr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  <a:sym typeface="Arial"/>
                        </a:rPr>
                        <a:t>-53.1</a:t>
                      </a:r>
                    </a:p>
                  </a:txBody>
                  <a:tcPr marL="25641" marR="25641" marT="12821" marB="1282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731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315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chemeClr val="accent2">
                    <a:lumMod val="75000"/>
                  </a:schemeClr>
                </a:solidFill>
                <a:ea typeface="Open Sans ExtraBold"/>
              </a:rPr>
              <a:t>Radio Testing with TI </a:t>
            </a:r>
            <a:r>
              <a:rPr lang="en-US" sz="2200" err="1">
                <a:solidFill>
                  <a:schemeClr val="accent2">
                    <a:lumMod val="75000"/>
                  </a:schemeClr>
                </a:solidFill>
                <a:ea typeface="Open Sans ExtraBold"/>
              </a:rPr>
              <a:t>SmartRF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  <a:ea typeface="Open Sans ExtraBold"/>
              </a:rPr>
              <a:t> Studio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6" name="Google Shape;141;p20">
            <a:extLst>
              <a:ext uri="{FF2B5EF4-FFF2-40B4-BE49-F238E27FC236}">
                <a16:creationId xmlns:a16="http://schemas.microsoft.com/office/drawing/2014/main" id="{2FFC206F-2B77-88BE-A776-07F38287E5B4}"/>
              </a:ext>
            </a:extLst>
          </p:cNvPr>
          <p:cNvSpPr/>
          <p:nvPr/>
        </p:nvSpPr>
        <p:spPr>
          <a:xfrm>
            <a:off x="682629" y="1174437"/>
            <a:ext cx="7701000" cy="255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">
              <a:lnSpc>
                <a:spcPct val="150000"/>
              </a:lnSpc>
              <a:buSzPts val="1500"/>
            </a:pPr>
            <a:endParaRPr lang="en-US" sz="1500" b="1">
              <a:solidFill>
                <a:schemeClr val="dk1"/>
              </a:solidFill>
              <a:ea typeface="Merriweather Light"/>
            </a:endParaRPr>
          </a:p>
          <a:p>
            <a:pPr marL="6985">
              <a:lnSpc>
                <a:spcPct val="150000"/>
              </a:lnSpc>
              <a:buSzPts val="1500"/>
            </a:pPr>
            <a:endParaRPr lang="en-US" sz="1500" b="1">
              <a:solidFill>
                <a:schemeClr val="dk1"/>
              </a:solidFill>
              <a:ea typeface="Merriweather Light"/>
            </a:endParaRPr>
          </a:p>
          <a:p>
            <a:pPr marL="285750" indent="-278765">
              <a:lnSpc>
                <a:spcPct val="150000"/>
              </a:lnSpc>
              <a:buSzPts val="1500"/>
              <a:buChar char="•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8868B4-DD2F-9689-DC24-AFF58D1016D5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46, 56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126484-C95E-2A24-D588-EB174734F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665483"/>
              </p:ext>
            </p:extLst>
          </p:nvPr>
        </p:nvGraphicFramePr>
        <p:xfrm>
          <a:off x="4575328" y="1381011"/>
          <a:ext cx="4110893" cy="27127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31345">
                  <a:extLst>
                    <a:ext uri="{9D8B030D-6E8A-4147-A177-3AD203B41FA5}">
                      <a16:colId xmlns:a16="http://schemas.microsoft.com/office/drawing/2014/main" val="397051858"/>
                    </a:ext>
                  </a:extLst>
                </a:gridCol>
                <a:gridCol w="1679548">
                  <a:extLst>
                    <a:ext uri="{9D8B030D-6E8A-4147-A177-3AD203B41FA5}">
                      <a16:colId xmlns:a16="http://schemas.microsoft.com/office/drawing/2014/main" val="4169024941"/>
                    </a:ext>
                  </a:extLst>
                </a:gridCol>
              </a:tblGrid>
              <a:tr h="216335"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800" b="1">
                          <a:solidFill>
                            <a:srgbClr val="EABE3C"/>
                          </a:solidFill>
                          <a:effectLst/>
                          <a:latin typeface="Arial"/>
                        </a:rPr>
                        <a:t>Sub-1GHz Wireless Testing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590774"/>
                  </a:ext>
                </a:extLst>
              </a:tr>
              <a:tr h="21633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>
                          <a:effectLst/>
                          <a:latin typeface="Arial"/>
                        </a:rPr>
                        <a:t>Test Configuration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>
                          <a:effectLst/>
                          <a:latin typeface="Arial"/>
                        </a:rPr>
                        <a:t>RSSI (dBm)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698706"/>
                  </a:ext>
                </a:extLst>
              </a:tr>
              <a:tr h="21633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Arial"/>
                        </a:rPr>
                        <a:t>REF1 → REF2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Arial"/>
                        </a:rPr>
                        <a:t>-31.9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1993035"/>
                  </a:ext>
                </a:extLst>
              </a:tr>
              <a:tr h="21633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Arial"/>
                        </a:rPr>
                        <a:t>REF1 ← REF2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Arial"/>
                        </a:rPr>
                        <a:t>-39.8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2715487"/>
                  </a:ext>
                </a:extLst>
              </a:tr>
              <a:tr h="21633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Arial"/>
                        </a:rPr>
                        <a:t>Sniffer (1) → REF2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Arial"/>
                        </a:rPr>
                        <a:t>-80.2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3587989"/>
                  </a:ext>
                </a:extLst>
              </a:tr>
              <a:tr h="21633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Arial"/>
                        </a:rPr>
                        <a:t>Sniffer (1) ← REF2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Arial"/>
                        </a:rPr>
                        <a:t>-80.8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731030"/>
                  </a:ext>
                </a:extLst>
              </a:tr>
              <a:tr h="21633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Arial"/>
                        </a:rPr>
                        <a:t>Sniffer (2) → REF2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Arial"/>
                        </a:rPr>
                        <a:t>-39.2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411356"/>
                  </a:ext>
                </a:extLst>
              </a:tr>
              <a:tr h="21633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Arial"/>
                        </a:rPr>
                        <a:t>Sniffer (2) ← REF2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effectLst/>
                          <a:latin typeface="Arial"/>
                        </a:rPr>
                        <a:t>-33.4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8064438"/>
                  </a:ext>
                </a:extLst>
              </a:tr>
            </a:tbl>
          </a:graphicData>
        </a:graphic>
      </p:graphicFrame>
      <p:pic>
        <p:nvPicPr>
          <p:cNvPr id="7" name="Picture 6" descr="A person using a tape measure on a white table&#10;&#10;Description automatically generated">
            <a:extLst>
              <a:ext uri="{FF2B5EF4-FFF2-40B4-BE49-F238E27FC236}">
                <a16:creationId xmlns:a16="http://schemas.microsoft.com/office/drawing/2014/main" id="{3D5CC0F8-A628-E42D-264E-CBC476A59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33" y="1239398"/>
            <a:ext cx="4041813" cy="302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42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 descr="Diagram of a diagram of a capacitor energy&#10;&#10;Description automatically generated">
            <a:extLst>
              <a:ext uri="{FF2B5EF4-FFF2-40B4-BE49-F238E27FC236}">
                <a16:creationId xmlns:a16="http://schemas.microsoft.com/office/drawing/2014/main" id="{F8754146-D1BC-B797-A2D6-17CF3DBD9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622" y="196653"/>
            <a:ext cx="7423483" cy="43471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005A85-1223-CB25-171A-9BD8011B63D7}"/>
              </a:ext>
            </a:extLst>
          </p:cNvPr>
          <p:cNvSpPr/>
          <p:nvPr/>
        </p:nvSpPr>
        <p:spPr>
          <a:xfrm>
            <a:off x="2392325" y="1734436"/>
            <a:ext cx="4066953" cy="2850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5E8AE-AEB6-D546-3DD9-6D1B5D40B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842" y="1862806"/>
            <a:ext cx="3141920" cy="27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81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</a:rPr>
              <a:t>Demo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C4D031-6A73-1649-FACC-20B837032245}"/>
              </a:ext>
            </a:extLst>
          </p:cNvPr>
          <p:cNvSpPr txBox="1"/>
          <p:nvPr/>
        </p:nvSpPr>
        <p:spPr>
          <a:xfrm>
            <a:off x="603459" y="1462589"/>
            <a:ext cx="74727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20240427_170027">
            <a:hlinkClick r:id="" action="ppaction://media"/>
            <a:extLst>
              <a:ext uri="{FF2B5EF4-FFF2-40B4-BE49-F238E27FC236}">
                <a16:creationId xmlns:a16="http://schemas.microsoft.com/office/drawing/2014/main" id="{8F6739CF-0B33-635C-CFFD-58098C5DB0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6657" y="1177900"/>
            <a:ext cx="6150685" cy="3459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3366FA-D82D-D194-7C4D-9F0F9ACF8654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57</a:t>
            </a:r>
          </a:p>
        </p:txBody>
      </p:sp>
    </p:spTree>
    <p:extLst>
      <p:ext uri="{BB962C8B-B14F-4D97-AF65-F5344CB8AC3E}">
        <p14:creationId xmlns:p14="http://schemas.microsoft.com/office/powerpoint/2010/main" val="126904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Challenges &amp; Lessons Learned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3814084" cy="274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">
              <a:lnSpc>
                <a:spcPct val="150000"/>
              </a:lnSpc>
              <a:buSzPts val="1500"/>
            </a:pPr>
            <a:r>
              <a:rPr lang="en-US" sz="1500" b="1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</a:rPr>
              <a:t>Hardware</a:t>
            </a:r>
            <a:endParaRPr lang="en-US"/>
          </a:p>
          <a:p>
            <a:pPr marL="292735" lvl="2" indent="-285750">
              <a:lnSpc>
                <a:spcPct val="150000"/>
              </a:lnSpc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</a:rPr>
              <a:t>RF design</a:t>
            </a:r>
            <a:endParaRPr lang="en-US" sz="1500" b="1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  <a:p>
            <a:pPr marL="285750" lvl="1" indent="-278765">
              <a:lnSpc>
                <a:spcPct val="150000"/>
              </a:lnSpc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</a:rPr>
              <a:t>Multiple PCBs</a:t>
            </a:r>
          </a:p>
          <a:p>
            <a:pPr marL="6985">
              <a:lnSpc>
                <a:spcPct val="150000"/>
              </a:lnSpc>
              <a:buSzPts val="1500"/>
            </a:pPr>
            <a:r>
              <a:rPr lang="en-US" sz="1500" b="1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</a:rPr>
              <a:t>Software</a:t>
            </a:r>
          </a:p>
          <a:p>
            <a:pPr marL="285750" lvl="1" indent="-278765">
              <a:lnSpc>
                <a:spcPct val="150000"/>
              </a:lnSpc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</a:rPr>
              <a:t>Real Time Operating System</a:t>
            </a:r>
          </a:p>
          <a:p>
            <a:pPr marL="285750" lvl="1" indent="-278765">
              <a:lnSpc>
                <a:spcPct val="150000"/>
              </a:lnSpc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</a:rPr>
              <a:t>Multiple Code bases</a:t>
            </a:r>
          </a:p>
          <a:p>
            <a:pPr marL="285750" lvl="1" indent="-278765">
              <a:lnSpc>
                <a:spcPct val="150000"/>
              </a:lnSpc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</a:rPr>
              <a:t>Multi-threading</a:t>
            </a:r>
          </a:p>
          <a:p>
            <a:pPr marL="285750" lvl="1" indent="-278765">
              <a:lnSpc>
                <a:spcPct val="150000"/>
              </a:lnSpc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</a:rPr>
              <a:t>Interrupt based programming</a:t>
            </a:r>
          </a:p>
        </p:txBody>
      </p:sp>
      <p:sp>
        <p:nvSpPr>
          <p:cNvPr id="2" name="Google Shape;141;p20">
            <a:extLst>
              <a:ext uri="{FF2B5EF4-FFF2-40B4-BE49-F238E27FC236}">
                <a16:creationId xmlns:a16="http://schemas.microsoft.com/office/drawing/2014/main" id="{95A63A54-5659-7C9D-256C-900D9B46E2B8}"/>
              </a:ext>
            </a:extLst>
          </p:cNvPr>
          <p:cNvSpPr/>
          <p:nvPr/>
        </p:nvSpPr>
        <p:spPr>
          <a:xfrm>
            <a:off x="4725466" y="1197767"/>
            <a:ext cx="3814084" cy="274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">
              <a:lnSpc>
                <a:spcPct val="150000"/>
              </a:lnSpc>
              <a:buSzPts val="1500"/>
            </a:pPr>
            <a:r>
              <a:rPr lang="en-US" sz="1500" b="1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</a:rPr>
              <a:t>Integration Challenges</a:t>
            </a:r>
            <a:endParaRPr lang="en-US"/>
          </a:p>
          <a:p>
            <a:pPr marL="292735" lvl="2" indent="-285750">
              <a:lnSpc>
                <a:spcPct val="150000"/>
              </a:lnSpc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</a:rPr>
              <a:t>CC1352 Revision with Errata</a:t>
            </a:r>
          </a:p>
          <a:p>
            <a:pPr marL="292735" lvl="2" indent="-285750">
              <a:lnSpc>
                <a:spcPct val="150000"/>
              </a:lnSpc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</a:rPr>
              <a:t>CC1352 breaking due to clock issues</a:t>
            </a:r>
          </a:p>
        </p:txBody>
      </p:sp>
    </p:spTree>
    <p:extLst>
      <p:ext uri="{BB962C8B-B14F-4D97-AF65-F5344CB8AC3E}">
        <p14:creationId xmlns:p14="http://schemas.microsoft.com/office/powerpoint/2010/main" val="2044220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</a:rPr>
              <a:t>Future Work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34930" y="1132180"/>
            <a:ext cx="3860520" cy="281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2735" indent="-285750">
              <a:lnSpc>
                <a:spcPct val="150000"/>
              </a:lnSpc>
              <a:buSzPts val="1500"/>
              <a:buChar char="•"/>
            </a:pPr>
            <a:r>
              <a:rPr lang="en-US" sz="15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</a:rPr>
              <a:t>Integrating more nodes into the communication network.</a:t>
            </a:r>
            <a:endParaRPr lang="en-US">
              <a:solidFill>
                <a:schemeClr val="dk1"/>
              </a:solidFill>
            </a:endParaRPr>
          </a:p>
          <a:p>
            <a:pPr marL="292735" indent="-285750">
              <a:lnSpc>
                <a:spcPct val="150000"/>
              </a:lnSpc>
              <a:buSzPts val="1500"/>
              <a:buFont typeface="Arial"/>
              <a:buChar char="•"/>
            </a:pPr>
            <a:r>
              <a:rPr lang="en-US" sz="1500" dirty="0">
                <a:solidFill>
                  <a:schemeClr val="dk1"/>
                </a:solidFill>
                <a:latin typeface="Merriweather Light"/>
              </a:rPr>
              <a:t>More rigorous load testing to ensure no packet loss</a:t>
            </a:r>
          </a:p>
          <a:p>
            <a:pPr marL="285750" indent="-278765">
              <a:lnSpc>
                <a:spcPct val="150000"/>
              </a:lnSpc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</a:rPr>
              <a:t>Integrate project with researcher's testbed</a:t>
            </a:r>
          </a:p>
          <a:p>
            <a:pPr marL="285750" indent="-278765">
              <a:lnSpc>
                <a:spcPct val="150000"/>
              </a:lnSpc>
              <a:buSzPts val="1500"/>
              <a:buChar char="•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17E48-8601-5918-2B13-8B0DC838156E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81</a:t>
            </a:r>
          </a:p>
        </p:txBody>
      </p:sp>
      <p:pic>
        <p:nvPicPr>
          <p:cNvPr id="2" name="Picture 1" descr="A circuit board with wires and a battery&#10;&#10;Description automatically generated">
            <a:extLst>
              <a:ext uri="{FF2B5EF4-FFF2-40B4-BE49-F238E27FC236}">
                <a16:creationId xmlns:a16="http://schemas.microsoft.com/office/drawing/2014/main" id="{D8368558-8587-B98F-808B-30B4A6960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0" y="1206976"/>
            <a:ext cx="4183379" cy="311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15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0" y="0"/>
            <a:ext cx="9143640" cy="5143320"/>
          </a:xfrm>
          <a:prstGeom prst="rect">
            <a:avLst/>
          </a:prstGeom>
          <a:solidFill>
            <a:srgbClr val="C8102E">
              <a:alpha val="8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4"/>
          <p:cNvSpPr/>
          <p:nvPr/>
        </p:nvSpPr>
        <p:spPr>
          <a:xfrm>
            <a:off x="1300549" y="2213650"/>
            <a:ext cx="6781320" cy="36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Back-up Slides</a:t>
            </a:r>
            <a:endParaRPr sz="36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4"/>
          <p:cNvSpPr/>
          <p:nvPr/>
        </p:nvSpPr>
        <p:spPr>
          <a:xfrm>
            <a:off x="0" y="3511440"/>
            <a:ext cx="9143640" cy="3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6" name="Google Shape;76;p14"/>
          <p:cNvSpPr/>
          <p:nvPr/>
        </p:nvSpPr>
        <p:spPr>
          <a:xfrm>
            <a:off x="0" y="1682640"/>
            <a:ext cx="9143640" cy="3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77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</a:rPr>
              <a:t>Literature Study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C8DE32-2244-4C85-1625-697A1FC8CBD2}"/>
              </a:ext>
            </a:extLst>
          </p:cNvPr>
          <p:cNvSpPr txBox="1"/>
          <p:nvPr/>
        </p:nvSpPr>
        <p:spPr>
          <a:xfrm>
            <a:off x="686204" y="1120867"/>
            <a:ext cx="7221211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1500">
                <a:solidFill>
                  <a:schemeClr val="tx1"/>
                </a:solidFill>
              </a:rPr>
              <a:t>"Experimental Study of Lifecycle Management Protocols for </a:t>
            </a:r>
            <a:r>
              <a:rPr lang="en-US" sz="1500" err="1">
                <a:solidFill>
                  <a:schemeClr val="tx1"/>
                </a:solidFill>
              </a:rPr>
              <a:t>Batteryless</a:t>
            </a:r>
            <a:r>
              <a:rPr lang="en-US" sz="1500">
                <a:solidFill>
                  <a:schemeClr val="tx1"/>
                </a:solidFill>
              </a:rPr>
              <a:t> Intermittent Communication"[2]</a:t>
            </a:r>
          </a:p>
          <a:p>
            <a:pPr>
              <a:buChar char="•"/>
            </a:pPr>
            <a:endParaRPr lang="en-US" sz="1500">
              <a:solidFill>
                <a:schemeClr val="tx1"/>
              </a:solidFill>
            </a:endParaRPr>
          </a:p>
          <a:p>
            <a:pPr>
              <a:buChar char="•"/>
            </a:pPr>
            <a:r>
              <a:rPr lang="en-US" sz="1500">
                <a:solidFill>
                  <a:schemeClr val="tx1"/>
                </a:solidFill>
              </a:rPr>
              <a:t>"Toward a Shared Sense of Time for a Network of </a:t>
            </a:r>
            <a:r>
              <a:rPr lang="en-US" sz="1500" err="1">
                <a:solidFill>
                  <a:schemeClr val="tx1"/>
                </a:solidFill>
              </a:rPr>
              <a:t>Batteryless</a:t>
            </a:r>
            <a:r>
              <a:rPr lang="en-US" sz="1500">
                <a:solidFill>
                  <a:schemeClr val="tx1"/>
                </a:solidFill>
              </a:rPr>
              <a:t>, Intermittently-powered Nodes"[3]</a:t>
            </a:r>
          </a:p>
          <a:p>
            <a:pPr>
              <a:buChar char="•"/>
            </a:pPr>
            <a:endParaRPr lang="en-US" sz="1500">
              <a:solidFill>
                <a:schemeClr val="tx1"/>
              </a:solidFill>
            </a:endParaRPr>
          </a:p>
          <a:p>
            <a:pPr>
              <a:buChar char="•"/>
            </a:pPr>
            <a:r>
              <a:rPr lang="en-US" sz="1500">
                <a:solidFill>
                  <a:schemeClr val="tx1"/>
                </a:solidFill>
              </a:rPr>
              <a:t>"Reliable Timekeeping for Intermittent Computing"[4]</a:t>
            </a:r>
          </a:p>
        </p:txBody>
      </p:sp>
    </p:spTree>
    <p:extLst>
      <p:ext uri="{BB962C8B-B14F-4D97-AF65-F5344CB8AC3E}">
        <p14:creationId xmlns:p14="http://schemas.microsoft.com/office/powerpoint/2010/main" val="4245035462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Current Design</a:t>
            </a:r>
            <a:endParaRPr lang="en-US" sz="2200">
              <a:solidFill>
                <a:srgbClr val="C8102E"/>
              </a:solidFill>
              <a:ea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285750" indent="-285750">
              <a:buFont typeface="Symbol"/>
              <a:buChar char="•"/>
            </a:pPr>
            <a:endParaRPr lang="en-US" sz="1600">
              <a:solidFill>
                <a:srgbClr val="595959"/>
              </a:solidFill>
              <a:latin typeface="Constantia"/>
              <a:ea typeface="Open Sans ExtraBold"/>
              <a:cs typeface="Open Sans ExtraBold"/>
            </a:endParaRPr>
          </a:p>
          <a:p>
            <a:endParaRPr lang="en-US"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pic>
        <p:nvPicPr>
          <p:cNvPr id="5" name="Picture 4" descr="A group of wires and electronic components&#10;&#10;Description automatically generated">
            <a:extLst>
              <a:ext uri="{FF2B5EF4-FFF2-40B4-BE49-F238E27FC236}">
                <a16:creationId xmlns:a16="http://schemas.microsoft.com/office/drawing/2014/main" id="{9D7FAFC7-567F-8A71-7728-9FD11FF0B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85"/>
          <a:stretch/>
        </p:blipFill>
        <p:spPr>
          <a:xfrm rot="5400000">
            <a:off x="6409172" y="2033968"/>
            <a:ext cx="3142741" cy="1779439"/>
          </a:xfrm>
          <a:prstGeom prst="rect">
            <a:avLst/>
          </a:prstGeom>
        </p:spPr>
      </p:pic>
      <p:pic>
        <p:nvPicPr>
          <p:cNvPr id="3" name="Picture 2" descr="A diagram of a computer circuit&#10;&#10;Description automatically generated">
            <a:extLst>
              <a:ext uri="{FF2B5EF4-FFF2-40B4-BE49-F238E27FC236}">
                <a16:creationId xmlns:a16="http://schemas.microsoft.com/office/drawing/2014/main" id="{B8166A52-9BC7-D050-EBA2-BC0168CD6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216280"/>
            <a:ext cx="6083300" cy="32887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86C2BA-94F0-F0CB-332C-8DE8D3FD4A7C}"/>
              </a:ext>
            </a:extLst>
          </p:cNvPr>
          <p:cNvSpPr txBox="1"/>
          <p:nvPr/>
        </p:nvSpPr>
        <p:spPr>
          <a:xfrm>
            <a:off x="-1" y="4321967"/>
            <a:ext cx="93047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17</a:t>
            </a:r>
          </a:p>
        </p:txBody>
      </p:sp>
    </p:spTree>
    <p:extLst>
      <p:ext uri="{BB962C8B-B14F-4D97-AF65-F5344CB8AC3E}">
        <p14:creationId xmlns:p14="http://schemas.microsoft.com/office/powerpoint/2010/main" val="21242648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 descr="A group of rectangular boxes with text&#10;&#10;Description automatically generated">
            <a:extLst>
              <a:ext uri="{FF2B5EF4-FFF2-40B4-BE49-F238E27FC236}">
                <a16:creationId xmlns:a16="http://schemas.microsoft.com/office/drawing/2014/main" id="{6F536EBB-9972-5C12-31E8-F36807C97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6377"/>
            <a:ext cx="2656115" cy="103484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4FD67AE-0C4B-075A-F4F1-EB4769DAEB04}"/>
              </a:ext>
            </a:extLst>
          </p:cNvPr>
          <p:cNvSpPr/>
          <p:nvPr/>
        </p:nvSpPr>
        <p:spPr>
          <a:xfrm>
            <a:off x="1350537" y="2555480"/>
            <a:ext cx="897931" cy="5545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38" name="Google Shape;138;p20"/>
          <p:cNvSpPr/>
          <p:nvPr/>
        </p:nvSpPr>
        <p:spPr>
          <a:xfrm>
            <a:off x="1144504" y="1056242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System Design</a:t>
            </a:r>
            <a:endParaRPr lang="en-US"/>
          </a:p>
          <a:p>
            <a:endParaRPr lang="en-US" sz="1050">
              <a:solidFill>
                <a:srgbClr val="4C4C4C"/>
              </a:solidFill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9B4C07-CFBD-B199-342F-27F1DB865CB9}"/>
              </a:ext>
            </a:extLst>
          </p:cNvPr>
          <p:cNvSpPr txBox="1"/>
          <p:nvPr/>
        </p:nvSpPr>
        <p:spPr>
          <a:xfrm>
            <a:off x="-1" y="4321967"/>
            <a:ext cx="78759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 91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58511B76-64A9-7D6C-76E2-1987C13AE39A}"/>
              </a:ext>
            </a:extLst>
          </p:cNvPr>
          <p:cNvSpPr/>
          <p:nvPr/>
        </p:nvSpPr>
        <p:spPr>
          <a:xfrm>
            <a:off x="1017319" y="4246418"/>
            <a:ext cx="126175" cy="363681"/>
          </a:xfrm>
          <a:prstGeom prst="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C7539A-857D-4FF1-C7D1-E84308829B5B}"/>
              </a:ext>
            </a:extLst>
          </p:cNvPr>
          <p:cNvSpPr/>
          <p:nvPr/>
        </p:nvSpPr>
        <p:spPr>
          <a:xfrm>
            <a:off x="268153" y="2555828"/>
            <a:ext cx="718704" cy="5541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/>
              </a:rPr>
              <a:t>Host</a:t>
            </a: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312663-10C4-9A84-3E78-71A864B071B2}"/>
              </a:ext>
            </a:extLst>
          </p:cNvPr>
          <p:cNvSpPr/>
          <p:nvPr/>
        </p:nvSpPr>
        <p:spPr>
          <a:xfrm>
            <a:off x="1419118" y="2585961"/>
            <a:ext cx="762001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/>
              </a:rPr>
              <a:t>Sink</a:t>
            </a: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2B7D21-51A0-DC35-0B97-E192653D7C54}"/>
              </a:ext>
            </a:extLst>
          </p:cNvPr>
          <p:cNvSpPr/>
          <p:nvPr/>
        </p:nvSpPr>
        <p:spPr>
          <a:xfrm>
            <a:off x="2665601" y="2555480"/>
            <a:ext cx="1143737" cy="5545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6BECC3-FC1E-31AF-9EC0-EB10C69FE789}"/>
              </a:ext>
            </a:extLst>
          </p:cNvPr>
          <p:cNvSpPr/>
          <p:nvPr/>
        </p:nvSpPr>
        <p:spPr>
          <a:xfrm>
            <a:off x="2734182" y="2585961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23112F7-A740-984F-13FD-99346322CD83}"/>
              </a:ext>
            </a:extLst>
          </p:cNvPr>
          <p:cNvSpPr/>
          <p:nvPr/>
        </p:nvSpPr>
        <p:spPr>
          <a:xfrm>
            <a:off x="3875362" y="2555827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2</a:t>
            </a:r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24F092-15CF-94F5-A585-63C4E457B91F}"/>
              </a:ext>
            </a:extLst>
          </p:cNvPr>
          <p:cNvSpPr/>
          <p:nvPr/>
        </p:nvSpPr>
        <p:spPr>
          <a:xfrm>
            <a:off x="2665601" y="3704625"/>
            <a:ext cx="1143737" cy="5545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B6DE35-A3E9-2398-1363-5A30B6BF47D3}"/>
              </a:ext>
            </a:extLst>
          </p:cNvPr>
          <p:cNvSpPr/>
          <p:nvPr/>
        </p:nvSpPr>
        <p:spPr>
          <a:xfrm>
            <a:off x="2734182" y="3735106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3</a:t>
            </a:r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365210D-15B1-AA21-9671-97EE24DA73ED}"/>
              </a:ext>
            </a:extLst>
          </p:cNvPr>
          <p:cNvSpPr/>
          <p:nvPr/>
        </p:nvSpPr>
        <p:spPr>
          <a:xfrm>
            <a:off x="3875362" y="3704972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3</a:t>
            </a:r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AA6AF3B-385E-42B3-6C56-34B089C5406D}"/>
              </a:ext>
            </a:extLst>
          </p:cNvPr>
          <p:cNvSpPr/>
          <p:nvPr/>
        </p:nvSpPr>
        <p:spPr>
          <a:xfrm>
            <a:off x="2665601" y="1400189"/>
            <a:ext cx="1143737" cy="5545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1524162-6769-5701-6D85-889F19ABE4C1}"/>
              </a:ext>
            </a:extLst>
          </p:cNvPr>
          <p:cNvSpPr/>
          <p:nvPr/>
        </p:nvSpPr>
        <p:spPr>
          <a:xfrm>
            <a:off x="2734182" y="1430670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 1</a:t>
            </a:r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46A9769-F952-E32B-DCED-21D8FB544599}"/>
              </a:ext>
            </a:extLst>
          </p:cNvPr>
          <p:cNvSpPr/>
          <p:nvPr/>
        </p:nvSpPr>
        <p:spPr>
          <a:xfrm>
            <a:off x="3875362" y="1400536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1</a:t>
            </a:r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12B7ABC-BF54-3682-0F86-60A2805E68B8}"/>
              </a:ext>
            </a:extLst>
          </p:cNvPr>
          <p:cNvSpPr/>
          <p:nvPr/>
        </p:nvSpPr>
        <p:spPr>
          <a:xfrm>
            <a:off x="7077827" y="2555480"/>
            <a:ext cx="1143737" cy="5545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10B9241-1109-D8BF-1CAC-9103B32C1A25}"/>
              </a:ext>
            </a:extLst>
          </p:cNvPr>
          <p:cNvSpPr/>
          <p:nvPr/>
        </p:nvSpPr>
        <p:spPr>
          <a:xfrm>
            <a:off x="7146408" y="2585961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8</a:t>
            </a:r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4B9B018-D694-775E-0941-779E9C32593A}"/>
              </a:ext>
            </a:extLst>
          </p:cNvPr>
          <p:cNvSpPr/>
          <p:nvPr/>
        </p:nvSpPr>
        <p:spPr>
          <a:xfrm>
            <a:off x="8285780" y="2550224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8</a:t>
            </a:r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31EEF84-8904-B9EF-FF93-DA43DC9112A7}"/>
              </a:ext>
            </a:extLst>
          </p:cNvPr>
          <p:cNvSpPr/>
          <p:nvPr/>
        </p:nvSpPr>
        <p:spPr>
          <a:xfrm>
            <a:off x="7077827" y="3704625"/>
            <a:ext cx="1143737" cy="5545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515FFE4-3AA4-72D5-0D50-78A345734CC9}"/>
              </a:ext>
            </a:extLst>
          </p:cNvPr>
          <p:cNvSpPr/>
          <p:nvPr/>
        </p:nvSpPr>
        <p:spPr>
          <a:xfrm>
            <a:off x="7146408" y="3735106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9</a:t>
            </a:r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815AA2C-F20D-3720-D84D-3A2674481DD8}"/>
              </a:ext>
            </a:extLst>
          </p:cNvPr>
          <p:cNvSpPr/>
          <p:nvPr/>
        </p:nvSpPr>
        <p:spPr>
          <a:xfrm>
            <a:off x="8302589" y="3704972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9</a:t>
            </a:r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D58DF3F-4FF9-B5A3-6BD3-1FF42E45CE20}"/>
              </a:ext>
            </a:extLst>
          </p:cNvPr>
          <p:cNvSpPr/>
          <p:nvPr/>
        </p:nvSpPr>
        <p:spPr>
          <a:xfrm>
            <a:off x="7077827" y="1400189"/>
            <a:ext cx="1143737" cy="5545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83A3B72-B8C9-BF31-4FF9-A44D2123FD5B}"/>
              </a:ext>
            </a:extLst>
          </p:cNvPr>
          <p:cNvSpPr/>
          <p:nvPr/>
        </p:nvSpPr>
        <p:spPr>
          <a:xfrm>
            <a:off x="7146408" y="1430670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 7</a:t>
            </a:r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3E08AA0-D3D7-341A-59DF-2DA4C68B08EA}"/>
              </a:ext>
            </a:extLst>
          </p:cNvPr>
          <p:cNvSpPr/>
          <p:nvPr/>
        </p:nvSpPr>
        <p:spPr>
          <a:xfrm>
            <a:off x="8287588" y="1400536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7</a:t>
            </a:r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DAD140C-4584-DFF7-D1E9-1CD91B709AF1}"/>
              </a:ext>
            </a:extLst>
          </p:cNvPr>
          <p:cNvSpPr/>
          <p:nvPr/>
        </p:nvSpPr>
        <p:spPr>
          <a:xfrm>
            <a:off x="4871713" y="2549334"/>
            <a:ext cx="1143737" cy="5545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66960D5-C615-C1D2-4550-7648BEE568A5}"/>
              </a:ext>
            </a:extLst>
          </p:cNvPr>
          <p:cNvSpPr/>
          <p:nvPr/>
        </p:nvSpPr>
        <p:spPr>
          <a:xfrm>
            <a:off x="4940294" y="2579815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5</a:t>
            </a:r>
            <a:endParaRPr lang="en-US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1BB3F5E-38D6-57D1-507E-48A59944DE9F}"/>
              </a:ext>
            </a:extLst>
          </p:cNvPr>
          <p:cNvSpPr/>
          <p:nvPr/>
        </p:nvSpPr>
        <p:spPr>
          <a:xfrm>
            <a:off x="6081474" y="2549681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5</a:t>
            </a:r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350D868-B021-D5F8-40ED-0650D33A8B16}"/>
              </a:ext>
            </a:extLst>
          </p:cNvPr>
          <p:cNvSpPr/>
          <p:nvPr/>
        </p:nvSpPr>
        <p:spPr>
          <a:xfrm>
            <a:off x="4871713" y="3698479"/>
            <a:ext cx="1143737" cy="5545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B26A73C-0277-946B-36F9-D29969416326}"/>
              </a:ext>
            </a:extLst>
          </p:cNvPr>
          <p:cNvSpPr/>
          <p:nvPr/>
        </p:nvSpPr>
        <p:spPr>
          <a:xfrm>
            <a:off x="4940294" y="3728960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6</a:t>
            </a:r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20D554C-8765-0BB7-611E-F79616865DF3}"/>
              </a:ext>
            </a:extLst>
          </p:cNvPr>
          <p:cNvSpPr/>
          <p:nvPr/>
        </p:nvSpPr>
        <p:spPr>
          <a:xfrm>
            <a:off x="6081474" y="3698826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6</a:t>
            </a: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C7E1436-8804-58F8-68E5-7B634962E1A3}"/>
              </a:ext>
            </a:extLst>
          </p:cNvPr>
          <p:cNvSpPr/>
          <p:nvPr/>
        </p:nvSpPr>
        <p:spPr>
          <a:xfrm>
            <a:off x="4871713" y="1394043"/>
            <a:ext cx="1143737" cy="5545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BE0FE8F-D48A-83B5-2B9D-DC630F70D0CB}"/>
              </a:ext>
            </a:extLst>
          </p:cNvPr>
          <p:cNvSpPr/>
          <p:nvPr/>
        </p:nvSpPr>
        <p:spPr>
          <a:xfrm>
            <a:off x="4940294" y="1424524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4</a:t>
            </a:r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BD0C61F4-3EFE-9434-F94A-423A9FAC8895}"/>
              </a:ext>
            </a:extLst>
          </p:cNvPr>
          <p:cNvSpPr/>
          <p:nvPr/>
        </p:nvSpPr>
        <p:spPr>
          <a:xfrm>
            <a:off x="6081474" y="1394390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4</a:t>
            </a:r>
            <a:endParaRPr lang="en-US"/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0237FC9E-78E9-23A9-F948-D5DB1AE6642F}"/>
              </a:ext>
            </a:extLst>
          </p:cNvPr>
          <p:cNvCxnSpPr>
            <a:cxnSpLocks/>
          </p:cNvCxnSpPr>
          <p:nvPr/>
        </p:nvCxnSpPr>
        <p:spPr>
          <a:xfrm flipH="1" flipV="1">
            <a:off x="2247758" y="2818537"/>
            <a:ext cx="387332" cy="237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36935112-68FB-CCDE-F5AD-F40A8C0970E3}"/>
              </a:ext>
            </a:extLst>
          </p:cNvPr>
          <p:cNvCxnSpPr>
            <a:cxnSpLocks/>
          </p:cNvCxnSpPr>
          <p:nvPr/>
        </p:nvCxnSpPr>
        <p:spPr>
          <a:xfrm flipH="1">
            <a:off x="3667384" y="1846106"/>
            <a:ext cx="1283317" cy="75807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34D869F9-D775-74D0-E5EA-6E280DFF0FF1}"/>
              </a:ext>
            </a:extLst>
          </p:cNvPr>
          <p:cNvCxnSpPr>
            <a:cxnSpLocks/>
          </p:cNvCxnSpPr>
          <p:nvPr/>
        </p:nvCxnSpPr>
        <p:spPr>
          <a:xfrm flipH="1" flipV="1">
            <a:off x="3667382" y="3069229"/>
            <a:ext cx="1277718" cy="71549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077B9D24-B27C-11D5-36DD-056332B6AB0C}"/>
              </a:ext>
            </a:extLst>
          </p:cNvPr>
          <p:cNvCxnSpPr>
            <a:cxnSpLocks/>
          </p:cNvCxnSpPr>
          <p:nvPr/>
        </p:nvCxnSpPr>
        <p:spPr>
          <a:xfrm flipH="1" flipV="1">
            <a:off x="5863255" y="1898854"/>
            <a:ext cx="1283160" cy="737269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E9B28784-BB98-D47C-4A91-37C06812A7BB}"/>
              </a:ext>
            </a:extLst>
          </p:cNvPr>
          <p:cNvCxnSpPr>
            <a:cxnSpLocks/>
          </p:cNvCxnSpPr>
          <p:nvPr/>
        </p:nvCxnSpPr>
        <p:spPr>
          <a:xfrm flipH="1">
            <a:off x="5863577" y="2995028"/>
            <a:ext cx="1283317" cy="75807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D6BDBF9C-200F-D3E3-F000-C7F961DEF9A8}"/>
              </a:ext>
            </a:extLst>
          </p:cNvPr>
          <p:cNvCxnSpPr>
            <a:cxnSpLocks/>
          </p:cNvCxnSpPr>
          <p:nvPr/>
        </p:nvCxnSpPr>
        <p:spPr>
          <a:xfrm flipH="1">
            <a:off x="1012866" y="2833983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DCE5BD44-9D71-922D-154D-0D185C80328F}"/>
              </a:ext>
            </a:extLst>
          </p:cNvPr>
          <p:cNvCxnSpPr>
            <a:cxnSpLocks/>
          </p:cNvCxnSpPr>
          <p:nvPr/>
        </p:nvCxnSpPr>
        <p:spPr>
          <a:xfrm flipH="1">
            <a:off x="3719086" y="2833983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53810055-698A-7E69-0B0C-406B7FB995E0}"/>
              </a:ext>
            </a:extLst>
          </p:cNvPr>
          <p:cNvCxnSpPr>
            <a:cxnSpLocks/>
          </p:cNvCxnSpPr>
          <p:nvPr/>
        </p:nvCxnSpPr>
        <p:spPr>
          <a:xfrm flipH="1">
            <a:off x="3719086" y="3976983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4FA1AD4E-329F-3BD9-2A57-258ACE7E2A9F}"/>
              </a:ext>
            </a:extLst>
          </p:cNvPr>
          <p:cNvCxnSpPr>
            <a:cxnSpLocks/>
          </p:cNvCxnSpPr>
          <p:nvPr/>
        </p:nvCxnSpPr>
        <p:spPr>
          <a:xfrm flipH="1">
            <a:off x="3719085" y="1679776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68E764E0-6637-1EA7-059C-94C243620B8C}"/>
              </a:ext>
            </a:extLst>
          </p:cNvPr>
          <p:cNvCxnSpPr>
            <a:cxnSpLocks/>
          </p:cNvCxnSpPr>
          <p:nvPr/>
        </p:nvCxnSpPr>
        <p:spPr>
          <a:xfrm flipH="1">
            <a:off x="5926645" y="2833983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AC2F231D-45BB-654A-C41F-7EB96BFE9675}"/>
              </a:ext>
            </a:extLst>
          </p:cNvPr>
          <p:cNvCxnSpPr>
            <a:cxnSpLocks/>
          </p:cNvCxnSpPr>
          <p:nvPr/>
        </p:nvCxnSpPr>
        <p:spPr>
          <a:xfrm flipH="1">
            <a:off x="5926645" y="1679777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2D52059F-9AF0-4789-B5E8-11FB572FEAB3}"/>
              </a:ext>
            </a:extLst>
          </p:cNvPr>
          <p:cNvCxnSpPr>
            <a:cxnSpLocks/>
          </p:cNvCxnSpPr>
          <p:nvPr/>
        </p:nvCxnSpPr>
        <p:spPr>
          <a:xfrm flipH="1">
            <a:off x="5926644" y="3976983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E4B9E92C-AADA-83A3-5A92-39CB351D7DC5}"/>
              </a:ext>
            </a:extLst>
          </p:cNvPr>
          <p:cNvCxnSpPr>
            <a:cxnSpLocks/>
          </p:cNvCxnSpPr>
          <p:nvPr/>
        </p:nvCxnSpPr>
        <p:spPr>
          <a:xfrm flipH="1">
            <a:off x="8134203" y="2833982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82AAFA88-F056-3958-D261-CB8CE250F34A}"/>
              </a:ext>
            </a:extLst>
          </p:cNvPr>
          <p:cNvCxnSpPr>
            <a:cxnSpLocks/>
          </p:cNvCxnSpPr>
          <p:nvPr/>
        </p:nvCxnSpPr>
        <p:spPr>
          <a:xfrm flipH="1">
            <a:off x="8156615" y="3982586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FC1C1F33-B90B-CED3-12B7-B39D4BE25DA6}"/>
              </a:ext>
            </a:extLst>
          </p:cNvPr>
          <p:cNvCxnSpPr>
            <a:cxnSpLocks/>
          </p:cNvCxnSpPr>
          <p:nvPr/>
        </p:nvCxnSpPr>
        <p:spPr>
          <a:xfrm flipH="1">
            <a:off x="8134203" y="1679777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C5C6974B-0254-6C24-3E13-73BF6D43B6F5}"/>
              </a:ext>
            </a:extLst>
          </p:cNvPr>
          <p:cNvCxnSpPr>
            <a:cxnSpLocks/>
          </p:cNvCxnSpPr>
          <p:nvPr/>
        </p:nvCxnSpPr>
        <p:spPr>
          <a:xfrm flipH="1">
            <a:off x="4230719" y="2003308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96C07A-66BC-8B9A-43E1-E6074763F466}"/>
              </a:ext>
            </a:extLst>
          </p:cNvPr>
          <p:cNvCxnSpPr>
            <a:cxnSpLocks/>
          </p:cNvCxnSpPr>
          <p:nvPr/>
        </p:nvCxnSpPr>
        <p:spPr>
          <a:xfrm flipH="1">
            <a:off x="6438277" y="2003308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26CE4A-C890-BCE0-9436-982B0715A84E}"/>
              </a:ext>
            </a:extLst>
          </p:cNvPr>
          <p:cNvCxnSpPr>
            <a:cxnSpLocks/>
          </p:cNvCxnSpPr>
          <p:nvPr/>
        </p:nvCxnSpPr>
        <p:spPr>
          <a:xfrm flipH="1">
            <a:off x="8673850" y="2003308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F7DCFD-64D1-8CA9-54C9-D772AF75951E}"/>
              </a:ext>
            </a:extLst>
          </p:cNvPr>
          <p:cNvCxnSpPr>
            <a:cxnSpLocks/>
          </p:cNvCxnSpPr>
          <p:nvPr/>
        </p:nvCxnSpPr>
        <p:spPr>
          <a:xfrm flipH="1">
            <a:off x="8673850" y="3151910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F2E5E06-03CC-162E-58E2-6A2FB4E9EC49}"/>
              </a:ext>
            </a:extLst>
          </p:cNvPr>
          <p:cNvCxnSpPr>
            <a:cxnSpLocks/>
          </p:cNvCxnSpPr>
          <p:nvPr/>
        </p:nvCxnSpPr>
        <p:spPr>
          <a:xfrm flipH="1">
            <a:off x="6438277" y="3151911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A7F4108-88D8-7970-81A8-F77D2F0F5807}"/>
              </a:ext>
            </a:extLst>
          </p:cNvPr>
          <p:cNvCxnSpPr>
            <a:cxnSpLocks/>
          </p:cNvCxnSpPr>
          <p:nvPr/>
        </p:nvCxnSpPr>
        <p:spPr>
          <a:xfrm flipH="1">
            <a:off x="4230718" y="3151911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FAA48F81-F03D-6099-1B5F-1A616B26D539}"/>
              </a:ext>
            </a:extLst>
          </p:cNvPr>
          <p:cNvSpPr/>
          <p:nvPr/>
        </p:nvSpPr>
        <p:spPr>
          <a:xfrm rot="720000" flipV="1">
            <a:off x="3209923" y="3667442"/>
            <a:ext cx="2911929" cy="674914"/>
          </a:xfrm>
          <a:prstGeom prst="arc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928ACC73-BD68-FA56-1027-9EB608364601}"/>
              </a:ext>
            </a:extLst>
          </p:cNvPr>
          <p:cNvSpPr/>
          <p:nvPr/>
        </p:nvSpPr>
        <p:spPr>
          <a:xfrm rot="720000" flipV="1">
            <a:off x="5414280" y="3640227"/>
            <a:ext cx="2911929" cy="674914"/>
          </a:xfrm>
          <a:prstGeom prst="arc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A219F5DB-FB7C-1C4B-852A-9E0710BE5AD3}"/>
              </a:ext>
            </a:extLst>
          </p:cNvPr>
          <p:cNvSpPr/>
          <p:nvPr/>
        </p:nvSpPr>
        <p:spPr>
          <a:xfrm rot="-10200000" flipV="1">
            <a:off x="4608737" y="1288913"/>
            <a:ext cx="2911929" cy="674914"/>
          </a:xfrm>
          <a:prstGeom prst="arc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AB7AE68C-9D90-9DDB-AE90-C1234730A0EC}"/>
              </a:ext>
            </a:extLst>
          </p:cNvPr>
          <p:cNvSpPr/>
          <p:nvPr/>
        </p:nvSpPr>
        <p:spPr>
          <a:xfrm rot="-10200000" flipV="1">
            <a:off x="6834865" y="1261698"/>
            <a:ext cx="2911929" cy="674914"/>
          </a:xfrm>
          <a:prstGeom prst="arc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D4D5C96D-4BEC-0437-A2EA-9F352B830319}"/>
              </a:ext>
            </a:extLst>
          </p:cNvPr>
          <p:cNvSpPr/>
          <p:nvPr/>
        </p:nvSpPr>
        <p:spPr>
          <a:xfrm rot="720000" flipV="1">
            <a:off x="3204480" y="2508113"/>
            <a:ext cx="2911929" cy="674914"/>
          </a:xfrm>
          <a:prstGeom prst="arc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6EF7EC99-B044-9881-9B2A-2EF4E3BA825F}"/>
              </a:ext>
            </a:extLst>
          </p:cNvPr>
          <p:cNvSpPr/>
          <p:nvPr/>
        </p:nvSpPr>
        <p:spPr>
          <a:xfrm rot="720000" flipV="1">
            <a:off x="5401334" y="2486974"/>
            <a:ext cx="2977243" cy="740228"/>
          </a:xfrm>
          <a:prstGeom prst="arc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03866DC-1056-5D01-F86A-F4BBA4E04FF7}"/>
              </a:ext>
            </a:extLst>
          </p:cNvPr>
          <p:cNvCxnSpPr>
            <a:cxnSpLocks/>
          </p:cNvCxnSpPr>
          <p:nvPr/>
        </p:nvCxnSpPr>
        <p:spPr>
          <a:xfrm flipH="1">
            <a:off x="164900" y="1331433"/>
            <a:ext cx="36827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BDCFBEE-0219-CF00-BAB5-251FF938B06E}"/>
              </a:ext>
            </a:extLst>
          </p:cNvPr>
          <p:cNvSpPr txBox="1"/>
          <p:nvPr/>
        </p:nvSpPr>
        <p:spPr>
          <a:xfrm>
            <a:off x="484414" y="1208314"/>
            <a:ext cx="2465612" cy="1115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4C4C4C"/>
                </a:solidFill>
              </a:rPr>
              <a:t>Wired Connection</a:t>
            </a:r>
            <a:endParaRPr lang="en-US"/>
          </a:p>
          <a:p>
            <a:r>
              <a:rPr lang="en-US" sz="1050">
                <a:solidFill>
                  <a:srgbClr val="4C4C4C"/>
                </a:solidFill>
              </a:rPr>
              <a:t>Sink Band Comm. (2.4GHz)</a:t>
            </a:r>
          </a:p>
          <a:p>
            <a:r>
              <a:rPr lang="en-US" sz="1050">
                <a:solidFill>
                  <a:srgbClr val="4C4C4C"/>
                </a:solidFill>
              </a:rPr>
              <a:t>BOB Communication (Sub 1GHz)</a:t>
            </a:r>
          </a:p>
          <a:p>
            <a:r>
              <a:rPr lang="en-US" sz="1050">
                <a:solidFill>
                  <a:srgbClr val="4C4C4C"/>
                </a:solidFill>
              </a:rPr>
              <a:t>Listening to BOB Band</a:t>
            </a:r>
          </a:p>
          <a:p>
            <a:r>
              <a:rPr lang="en-US" sz="1050">
                <a:solidFill>
                  <a:srgbClr val="4C4C4C"/>
                </a:solidFill>
              </a:rPr>
              <a:t>Communicating on Sink Band</a:t>
            </a:r>
          </a:p>
          <a:p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2FA865F-E137-AF15-A623-31FC57C06F8E}"/>
              </a:ext>
            </a:extLst>
          </p:cNvPr>
          <p:cNvCxnSpPr>
            <a:cxnSpLocks/>
          </p:cNvCxnSpPr>
          <p:nvPr/>
        </p:nvCxnSpPr>
        <p:spPr>
          <a:xfrm flipH="1">
            <a:off x="163095" y="1501817"/>
            <a:ext cx="370996" cy="520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4E73CAB-3B24-916F-06BD-9A570D462993}"/>
              </a:ext>
            </a:extLst>
          </p:cNvPr>
          <p:cNvCxnSpPr>
            <a:cxnSpLocks/>
          </p:cNvCxnSpPr>
          <p:nvPr/>
        </p:nvCxnSpPr>
        <p:spPr>
          <a:xfrm flipH="1">
            <a:off x="175790" y="1655125"/>
            <a:ext cx="359633" cy="402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EA816E04-A5BD-802F-2499-AC7CF222D883}"/>
              </a:ext>
            </a:extLst>
          </p:cNvPr>
          <p:cNvSpPr/>
          <p:nvPr/>
        </p:nvSpPr>
        <p:spPr>
          <a:xfrm>
            <a:off x="172772" y="1755380"/>
            <a:ext cx="359966" cy="1191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AEBB157B-7162-1008-9536-96F17B3D0A2B}"/>
              </a:ext>
            </a:extLst>
          </p:cNvPr>
          <p:cNvSpPr/>
          <p:nvPr/>
        </p:nvSpPr>
        <p:spPr>
          <a:xfrm>
            <a:off x="172772" y="1913223"/>
            <a:ext cx="359966" cy="1191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494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 descr="A group of rectangular boxes with text&#10;&#10;Description automatically generated">
            <a:extLst>
              <a:ext uri="{FF2B5EF4-FFF2-40B4-BE49-F238E27FC236}">
                <a16:creationId xmlns:a16="http://schemas.microsoft.com/office/drawing/2014/main" id="{6F536EBB-9972-5C12-31E8-F36807C97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6377"/>
            <a:ext cx="2656115" cy="103484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4FD67AE-0C4B-075A-F4F1-EB4769DAEB04}"/>
              </a:ext>
            </a:extLst>
          </p:cNvPr>
          <p:cNvSpPr/>
          <p:nvPr/>
        </p:nvSpPr>
        <p:spPr>
          <a:xfrm>
            <a:off x="1350537" y="2555480"/>
            <a:ext cx="897931" cy="5545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38" name="Google Shape;138;p20"/>
          <p:cNvSpPr/>
          <p:nvPr/>
        </p:nvSpPr>
        <p:spPr>
          <a:xfrm>
            <a:off x="1144504" y="1056242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System Design</a:t>
            </a:r>
            <a:endParaRPr lang="en-US"/>
          </a:p>
          <a:p>
            <a:endParaRPr lang="en-US" sz="1050">
              <a:solidFill>
                <a:srgbClr val="4C4C4C"/>
              </a:solidFill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9B4C07-CFBD-B199-342F-27F1DB865CB9}"/>
              </a:ext>
            </a:extLst>
          </p:cNvPr>
          <p:cNvSpPr txBox="1"/>
          <p:nvPr/>
        </p:nvSpPr>
        <p:spPr>
          <a:xfrm>
            <a:off x="-1" y="4321967"/>
            <a:ext cx="78759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 91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C7539A-857D-4FF1-C7D1-E84308829B5B}"/>
              </a:ext>
            </a:extLst>
          </p:cNvPr>
          <p:cNvSpPr/>
          <p:nvPr/>
        </p:nvSpPr>
        <p:spPr>
          <a:xfrm>
            <a:off x="268153" y="2555828"/>
            <a:ext cx="718704" cy="5541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/>
              </a:rPr>
              <a:t>Host</a:t>
            </a: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312663-10C4-9A84-3E78-71A864B071B2}"/>
              </a:ext>
            </a:extLst>
          </p:cNvPr>
          <p:cNvSpPr/>
          <p:nvPr/>
        </p:nvSpPr>
        <p:spPr>
          <a:xfrm>
            <a:off x="1419118" y="2585961"/>
            <a:ext cx="762001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/>
              </a:rPr>
              <a:t>Sink</a:t>
            </a: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2B7D21-51A0-DC35-0B97-E192653D7C54}"/>
              </a:ext>
            </a:extLst>
          </p:cNvPr>
          <p:cNvSpPr/>
          <p:nvPr/>
        </p:nvSpPr>
        <p:spPr>
          <a:xfrm>
            <a:off x="2665601" y="2555480"/>
            <a:ext cx="1143737" cy="5545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6BECC3-FC1E-31AF-9EC0-EB10C69FE789}"/>
              </a:ext>
            </a:extLst>
          </p:cNvPr>
          <p:cNvSpPr/>
          <p:nvPr/>
        </p:nvSpPr>
        <p:spPr>
          <a:xfrm>
            <a:off x="2734182" y="2585961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23112F7-A740-984F-13FD-99346322CD83}"/>
              </a:ext>
            </a:extLst>
          </p:cNvPr>
          <p:cNvSpPr/>
          <p:nvPr/>
        </p:nvSpPr>
        <p:spPr>
          <a:xfrm>
            <a:off x="3875362" y="2555827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2</a:t>
            </a:r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24F092-15CF-94F5-A585-63C4E457B91F}"/>
              </a:ext>
            </a:extLst>
          </p:cNvPr>
          <p:cNvSpPr/>
          <p:nvPr/>
        </p:nvSpPr>
        <p:spPr>
          <a:xfrm>
            <a:off x="2665601" y="3704625"/>
            <a:ext cx="1143737" cy="5545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B6DE35-A3E9-2398-1363-5A30B6BF47D3}"/>
              </a:ext>
            </a:extLst>
          </p:cNvPr>
          <p:cNvSpPr/>
          <p:nvPr/>
        </p:nvSpPr>
        <p:spPr>
          <a:xfrm>
            <a:off x="2734182" y="3735106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3</a:t>
            </a:r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365210D-15B1-AA21-9671-97EE24DA73ED}"/>
              </a:ext>
            </a:extLst>
          </p:cNvPr>
          <p:cNvSpPr/>
          <p:nvPr/>
        </p:nvSpPr>
        <p:spPr>
          <a:xfrm>
            <a:off x="3875362" y="3704972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3</a:t>
            </a:r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AA6AF3B-385E-42B3-6C56-34B089C5406D}"/>
              </a:ext>
            </a:extLst>
          </p:cNvPr>
          <p:cNvSpPr/>
          <p:nvPr/>
        </p:nvSpPr>
        <p:spPr>
          <a:xfrm>
            <a:off x="2665601" y="1400189"/>
            <a:ext cx="1143737" cy="5545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1524162-6769-5701-6D85-889F19ABE4C1}"/>
              </a:ext>
            </a:extLst>
          </p:cNvPr>
          <p:cNvSpPr/>
          <p:nvPr/>
        </p:nvSpPr>
        <p:spPr>
          <a:xfrm>
            <a:off x="2734182" y="1430670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 1</a:t>
            </a:r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46A9769-F952-E32B-DCED-21D8FB544599}"/>
              </a:ext>
            </a:extLst>
          </p:cNvPr>
          <p:cNvSpPr/>
          <p:nvPr/>
        </p:nvSpPr>
        <p:spPr>
          <a:xfrm>
            <a:off x="3875362" y="1400536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1</a:t>
            </a:r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12B7ABC-BF54-3682-0F86-60A2805E68B8}"/>
              </a:ext>
            </a:extLst>
          </p:cNvPr>
          <p:cNvSpPr/>
          <p:nvPr/>
        </p:nvSpPr>
        <p:spPr>
          <a:xfrm>
            <a:off x="7077827" y="2555480"/>
            <a:ext cx="1143737" cy="5545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10B9241-1109-D8BF-1CAC-9103B32C1A25}"/>
              </a:ext>
            </a:extLst>
          </p:cNvPr>
          <p:cNvSpPr/>
          <p:nvPr/>
        </p:nvSpPr>
        <p:spPr>
          <a:xfrm>
            <a:off x="7146408" y="2585961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8</a:t>
            </a:r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4B9B018-D694-775E-0941-779E9C32593A}"/>
              </a:ext>
            </a:extLst>
          </p:cNvPr>
          <p:cNvSpPr/>
          <p:nvPr/>
        </p:nvSpPr>
        <p:spPr>
          <a:xfrm>
            <a:off x="8285780" y="2550224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8</a:t>
            </a:r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31EEF84-8904-B9EF-FF93-DA43DC9112A7}"/>
              </a:ext>
            </a:extLst>
          </p:cNvPr>
          <p:cNvSpPr/>
          <p:nvPr/>
        </p:nvSpPr>
        <p:spPr>
          <a:xfrm>
            <a:off x="7077827" y="3704625"/>
            <a:ext cx="1143737" cy="5545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515FFE4-3AA4-72D5-0D50-78A345734CC9}"/>
              </a:ext>
            </a:extLst>
          </p:cNvPr>
          <p:cNvSpPr/>
          <p:nvPr/>
        </p:nvSpPr>
        <p:spPr>
          <a:xfrm>
            <a:off x="7146408" y="3735106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9</a:t>
            </a:r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815AA2C-F20D-3720-D84D-3A2674481DD8}"/>
              </a:ext>
            </a:extLst>
          </p:cNvPr>
          <p:cNvSpPr/>
          <p:nvPr/>
        </p:nvSpPr>
        <p:spPr>
          <a:xfrm>
            <a:off x="8302589" y="3704972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9</a:t>
            </a:r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D58DF3F-4FF9-B5A3-6BD3-1FF42E45CE20}"/>
              </a:ext>
            </a:extLst>
          </p:cNvPr>
          <p:cNvSpPr/>
          <p:nvPr/>
        </p:nvSpPr>
        <p:spPr>
          <a:xfrm>
            <a:off x="7077827" y="1400189"/>
            <a:ext cx="1143737" cy="5545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83A3B72-B8C9-BF31-4FF9-A44D2123FD5B}"/>
              </a:ext>
            </a:extLst>
          </p:cNvPr>
          <p:cNvSpPr/>
          <p:nvPr/>
        </p:nvSpPr>
        <p:spPr>
          <a:xfrm>
            <a:off x="7146408" y="1430670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 7</a:t>
            </a:r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3E08AA0-D3D7-341A-59DF-2DA4C68B08EA}"/>
              </a:ext>
            </a:extLst>
          </p:cNvPr>
          <p:cNvSpPr/>
          <p:nvPr/>
        </p:nvSpPr>
        <p:spPr>
          <a:xfrm>
            <a:off x="8287588" y="1400536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7</a:t>
            </a:r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DAD140C-4584-DFF7-D1E9-1CD91B709AF1}"/>
              </a:ext>
            </a:extLst>
          </p:cNvPr>
          <p:cNvSpPr/>
          <p:nvPr/>
        </p:nvSpPr>
        <p:spPr>
          <a:xfrm>
            <a:off x="4871713" y="2549334"/>
            <a:ext cx="1143737" cy="5545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66960D5-C615-C1D2-4550-7648BEE568A5}"/>
              </a:ext>
            </a:extLst>
          </p:cNvPr>
          <p:cNvSpPr/>
          <p:nvPr/>
        </p:nvSpPr>
        <p:spPr>
          <a:xfrm>
            <a:off x="4940294" y="2579815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5</a:t>
            </a:r>
            <a:endParaRPr lang="en-US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1BB3F5E-38D6-57D1-507E-48A59944DE9F}"/>
              </a:ext>
            </a:extLst>
          </p:cNvPr>
          <p:cNvSpPr/>
          <p:nvPr/>
        </p:nvSpPr>
        <p:spPr>
          <a:xfrm>
            <a:off x="6081474" y="2549681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5</a:t>
            </a:r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350D868-B021-D5F8-40ED-0650D33A8B16}"/>
              </a:ext>
            </a:extLst>
          </p:cNvPr>
          <p:cNvSpPr/>
          <p:nvPr/>
        </p:nvSpPr>
        <p:spPr>
          <a:xfrm>
            <a:off x="4871713" y="3698479"/>
            <a:ext cx="1143737" cy="5545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B26A73C-0277-946B-36F9-D29969416326}"/>
              </a:ext>
            </a:extLst>
          </p:cNvPr>
          <p:cNvSpPr/>
          <p:nvPr/>
        </p:nvSpPr>
        <p:spPr>
          <a:xfrm>
            <a:off x="4940294" y="3728960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6</a:t>
            </a:r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20D554C-8765-0BB7-611E-F79616865DF3}"/>
              </a:ext>
            </a:extLst>
          </p:cNvPr>
          <p:cNvSpPr/>
          <p:nvPr/>
        </p:nvSpPr>
        <p:spPr>
          <a:xfrm>
            <a:off x="6081474" y="3698826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6</a:t>
            </a: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C7E1436-8804-58F8-68E5-7B634962E1A3}"/>
              </a:ext>
            </a:extLst>
          </p:cNvPr>
          <p:cNvSpPr/>
          <p:nvPr/>
        </p:nvSpPr>
        <p:spPr>
          <a:xfrm>
            <a:off x="4871713" y="1394043"/>
            <a:ext cx="1143737" cy="5545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BE0FE8F-D48A-83B5-2B9D-DC630F70D0CB}"/>
              </a:ext>
            </a:extLst>
          </p:cNvPr>
          <p:cNvSpPr/>
          <p:nvPr/>
        </p:nvSpPr>
        <p:spPr>
          <a:xfrm>
            <a:off x="4940294" y="1424524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4</a:t>
            </a:r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BD0C61F4-3EFE-9434-F94A-423A9FAC8895}"/>
              </a:ext>
            </a:extLst>
          </p:cNvPr>
          <p:cNvSpPr/>
          <p:nvPr/>
        </p:nvSpPr>
        <p:spPr>
          <a:xfrm>
            <a:off x="6081474" y="1394390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4</a:t>
            </a:r>
            <a:endParaRPr lang="en-US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D6BDBF9C-200F-D3E3-F000-C7F961DEF9A8}"/>
              </a:ext>
            </a:extLst>
          </p:cNvPr>
          <p:cNvCxnSpPr>
            <a:cxnSpLocks/>
          </p:cNvCxnSpPr>
          <p:nvPr/>
        </p:nvCxnSpPr>
        <p:spPr>
          <a:xfrm flipH="1">
            <a:off x="1012866" y="2833983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DCE5BD44-9D71-922D-154D-0D185C80328F}"/>
              </a:ext>
            </a:extLst>
          </p:cNvPr>
          <p:cNvCxnSpPr>
            <a:cxnSpLocks/>
          </p:cNvCxnSpPr>
          <p:nvPr/>
        </p:nvCxnSpPr>
        <p:spPr>
          <a:xfrm flipH="1">
            <a:off x="3719086" y="2833983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53810055-698A-7E69-0B0C-406B7FB995E0}"/>
              </a:ext>
            </a:extLst>
          </p:cNvPr>
          <p:cNvCxnSpPr>
            <a:cxnSpLocks/>
          </p:cNvCxnSpPr>
          <p:nvPr/>
        </p:nvCxnSpPr>
        <p:spPr>
          <a:xfrm flipH="1">
            <a:off x="3719086" y="3976983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4FA1AD4E-329F-3BD9-2A57-258ACE7E2A9F}"/>
              </a:ext>
            </a:extLst>
          </p:cNvPr>
          <p:cNvCxnSpPr>
            <a:cxnSpLocks/>
          </p:cNvCxnSpPr>
          <p:nvPr/>
        </p:nvCxnSpPr>
        <p:spPr>
          <a:xfrm flipH="1">
            <a:off x="3719085" y="1679776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68E764E0-6637-1EA7-059C-94C243620B8C}"/>
              </a:ext>
            </a:extLst>
          </p:cNvPr>
          <p:cNvCxnSpPr>
            <a:cxnSpLocks/>
          </p:cNvCxnSpPr>
          <p:nvPr/>
        </p:nvCxnSpPr>
        <p:spPr>
          <a:xfrm flipH="1">
            <a:off x="5926645" y="2833983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AC2F231D-45BB-654A-C41F-7EB96BFE9675}"/>
              </a:ext>
            </a:extLst>
          </p:cNvPr>
          <p:cNvCxnSpPr>
            <a:cxnSpLocks/>
          </p:cNvCxnSpPr>
          <p:nvPr/>
        </p:nvCxnSpPr>
        <p:spPr>
          <a:xfrm flipH="1">
            <a:off x="5926645" y="1679777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2D52059F-9AF0-4789-B5E8-11FB572FEAB3}"/>
              </a:ext>
            </a:extLst>
          </p:cNvPr>
          <p:cNvCxnSpPr>
            <a:cxnSpLocks/>
          </p:cNvCxnSpPr>
          <p:nvPr/>
        </p:nvCxnSpPr>
        <p:spPr>
          <a:xfrm flipH="1">
            <a:off x="5926644" y="3976983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E4B9E92C-AADA-83A3-5A92-39CB351D7DC5}"/>
              </a:ext>
            </a:extLst>
          </p:cNvPr>
          <p:cNvCxnSpPr>
            <a:cxnSpLocks/>
          </p:cNvCxnSpPr>
          <p:nvPr/>
        </p:nvCxnSpPr>
        <p:spPr>
          <a:xfrm flipH="1">
            <a:off x="8134203" y="2833982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82AAFA88-F056-3958-D261-CB8CE250F34A}"/>
              </a:ext>
            </a:extLst>
          </p:cNvPr>
          <p:cNvCxnSpPr>
            <a:cxnSpLocks/>
          </p:cNvCxnSpPr>
          <p:nvPr/>
        </p:nvCxnSpPr>
        <p:spPr>
          <a:xfrm flipH="1">
            <a:off x="8156615" y="3982586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FC1C1F33-B90B-CED3-12B7-B39D4BE25DA6}"/>
              </a:ext>
            </a:extLst>
          </p:cNvPr>
          <p:cNvCxnSpPr>
            <a:cxnSpLocks/>
          </p:cNvCxnSpPr>
          <p:nvPr/>
        </p:nvCxnSpPr>
        <p:spPr>
          <a:xfrm flipH="1">
            <a:off x="8134203" y="1679777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C5C6974B-0254-6C24-3E13-73BF6D43B6F5}"/>
              </a:ext>
            </a:extLst>
          </p:cNvPr>
          <p:cNvCxnSpPr>
            <a:cxnSpLocks/>
          </p:cNvCxnSpPr>
          <p:nvPr/>
        </p:nvCxnSpPr>
        <p:spPr>
          <a:xfrm flipH="1">
            <a:off x="4230719" y="2003308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96C07A-66BC-8B9A-43E1-E6074763F466}"/>
              </a:ext>
            </a:extLst>
          </p:cNvPr>
          <p:cNvCxnSpPr>
            <a:cxnSpLocks/>
          </p:cNvCxnSpPr>
          <p:nvPr/>
        </p:nvCxnSpPr>
        <p:spPr>
          <a:xfrm flipH="1">
            <a:off x="6438277" y="2003308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26CE4A-C890-BCE0-9436-982B0715A84E}"/>
              </a:ext>
            </a:extLst>
          </p:cNvPr>
          <p:cNvCxnSpPr>
            <a:cxnSpLocks/>
          </p:cNvCxnSpPr>
          <p:nvPr/>
        </p:nvCxnSpPr>
        <p:spPr>
          <a:xfrm flipH="1">
            <a:off x="8673850" y="2003308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F7DCFD-64D1-8CA9-54C9-D772AF75951E}"/>
              </a:ext>
            </a:extLst>
          </p:cNvPr>
          <p:cNvCxnSpPr>
            <a:cxnSpLocks/>
          </p:cNvCxnSpPr>
          <p:nvPr/>
        </p:nvCxnSpPr>
        <p:spPr>
          <a:xfrm flipH="1">
            <a:off x="8673850" y="3151910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F2E5E06-03CC-162E-58E2-6A2FB4E9EC49}"/>
              </a:ext>
            </a:extLst>
          </p:cNvPr>
          <p:cNvCxnSpPr>
            <a:cxnSpLocks/>
          </p:cNvCxnSpPr>
          <p:nvPr/>
        </p:nvCxnSpPr>
        <p:spPr>
          <a:xfrm flipH="1">
            <a:off x="6438277" y="3151911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A7F4108-88D8-7970-81A8-F77D2F0F5807}"/>
              </a:ext>
            </a:extLst>
          </p:cNvPr>
          <p:cNvCxnSpPr>
            <a:cxnSpLocks/>
          </p:cNvCxnSpPr>
          <p:nvPr/>
        </p:nvCxnSpPr>
        <p:spPr>
          <a:xfrm flipH="1">
            <a:off x="4230718" y="3151911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FAA48F81-F03D-6099-1B5F-1A616B26D539}"/>
              </a:ext>
            </a:extLst>
          </p:cNvPr>
          <p:cNvSpPr/>
          <p:nvPr/>
        </p:nvSpPr>
        <p:spPr>
          <a:xfrm rot="720000" flipV="1">
            <a:off x="3209923" y="3667442"/>
            <a:ext cx="2911929" cy="674914"/>
          </a:xfrm>
          <a:prstGeom prst="arc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928ACC73-BD68-FA56-1027-9EB608364601}"/>
              </a:ext>
            </a:extLst>
          </p:cNvPr>
          <p:cNvSpPr/>
          <p:nvPr/>
        </p:nvSpPr>
        <p:spPr>
          <a:xfrm rot="720000" flipV="1">
            <a:off x="5414280" y="3640227"/>
            <a:ext cx="2911929" cy="674914"/>
          </a:xfrm>
          <a:prstGeom prst="arc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A219F5DB-FB7C-1C4B-852A-9E0710BE5AD3}"/>
              </a:ext>
            </a:extLst>
          </p:cNvPr>
          <p:cNvSpPr/>
          <p:nvPr/>
        </p:nvSpPr>
        <p:spPr>
          <a:xfrm rot="-10200000" flipV="1">
            <a:off x="4608737" y="1288913"/>
            <a:ext cx="2911929" cy="674914"/>
          </a:xfrm>
          <a:prstGeom prst="arc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AB7AE68C-9D90-9DDB-AE90-C1234730A0EC}"/>
              </a:ext>
            </a:extLst>
          </p:cNvPr>
          <p:cNvSpPr/>
          <p:nvPr/>
        </p:nvSpPr>
        <p:spPr>
          <a:xfrm rot="-10200000" flipV="1">
            <a:off x="6834865" y="1261698"/>
            <a:ext cx="2911929" cy="674914"/>
          </a:xfrm>
          <a:prstGeom prst="arc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D4D5C96D-4BEC-0437-A2EA-9F352B830319}"/>
              </a:ext>
            </a:extLst>
          </p:cNvPr>
          <p:cNvSpPr/>
          <p:nvPr/>
        </p:nvSpPr>
        <p:spPr>
          <a:xfrm rot="720000" flipV="1">
            <a:off x="3204480" y="2508113"/>
            <a:ext cx="2911929" cy="674914"/>
          </a:xfrm>
          <a:prstGeom prst="arc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6EF7EC99-B044-9881-9B2A-2EF4E3BA825F}"/>
              </a:ext>
            </a:extLst>
          </p:cNvPr>
          <p:cNvSpPr/>
          <p:nvPr/>
        </p:nvSpPr>
        <p:spPr>
          <a:xfrm rot="720000" flipV="1">
            <a:off x="5401334" y="2486974"/>
            <a:ext cx="2977243" cy="740228"/>
          </a:xfrm>
          <a:prstGeom prst="arc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03866DC-1056-5D01-F86A-F4BBA4E04FF7}"/>
              </a:ext>
            </a:extLst>
          </p:cNvPr>
          <p:cNvCxnSpPr>
            <a:cxnSpLocks/>
          </p:cNvCxnSpPr>
          <p:nvPr/>
        </p:nvCxnSpPr>
        <p:spPr>
          <a:xfrm flipH="1">
            <a:off x="164900" y="1331433"/>
            <a:ext cx="36827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BDCFBEE-0219-CF00-BAB5-251FF938B06E}"/>
              </a:ext>
            </a:extLst>
          </p:cNvPr>
          <p:cNvSpPr txBox="1"/>
          <p:nvPr/>
        </p:nvSpPr>
        <p:spPr>
          <a:xfrm>
            <a:off x="484414" y="1208314"/>
            <a:ext cx="2465612" cy="1115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4C4C4C"/>
                </a:solidFill>
              </a:rPr>
              <a:t>Wired Connection</a:t>
            </a:r>
            <a:endParaRPr lang="en-US"/>
          </a:p>
          <a:p>
            <a:r>
              <a:rPr lang="en-US" sz="1050">
                <a:solidFill>
                  <a:srgbClr val="4C4C4C"/>
                </a:solidFill>
              </a:rPr>
              <a:t>Sink Band Comm. (2.4GHz)</a:t>
            </a:r>
          </a:p>
          <a:p>
            <a:r>
              <a:rPr lang="en-US" sz="1050">
                <a:solidFill>
                  <a:srgbClr val="4C4C4C"/>
                </a:solidFill>
              </a:rPr>
              <a:t>BOB Communication (Sub 1GHz)</a:t>
            </a:r>
          </a:p>
          <a:p>
            <a:r>
              <a:rPr lang="en-US" sz="1050">
                <a:solidFill>
                  <a:srgbClr val="4C4C4C"/>
                </a:solidFill>
              </a:rPr>
              <a:t>Listening to BOB Band</a:t>
            </a:r>
          </a:p>
          <a:p>
            <a:r>
              <a:rPr lang="en-US" sz="1050">
                <a:solidFill>
                  <a:srgbClr val="4C4C4C"/>
                </a:solidFill>
              </a:rPr>
              <a:t>Communicating on Sink Band</a:t>
            </a:r>
          </a:p>
          <a:p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2FA865F-E137-AF15-A623-31FC57C06F8E}"/>
              </a:ext>
            </a:extLst>
          </p:cNvPr>
          <p:cNvCxnSpPr>
            <a:cxnSpLocks/>
          </p:cNvCxnSpPr>
          <p:nvPr/>
        </p:nvCxnSpPr>
        <p:spPr>
          <a:xfrm flipH="1">
            <a:off x="163095" y="1501817"/>
            <a:ext cx="370996" cy="520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4E73CAB-3B24-916F-06BD-9A570D462993}"/>
              </a:ext>
            </a:extLst>
          </p:cNvPr>
          <p:cNvCxnSpPr>
            <a:cxnSpLocks/>
          </p:cNvCxnSpPr>
          <p:nvPr/>
        </p:nvCxnSpPr>
        <p:spPr>
          <a:xfrm flipH="1">
            <a:off x="175790" y="1655125"/>
            <a:ext cx="359633" cy="402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EA816E04-A5BD-802F-2499-AC7CF222D883}"/>
              </a:ext>
            </a:extLst>
          </p:cNvPr>
          <p:cNvSpPr/>
          <p:nvPr/>
        </p:nvSpPr>
        <p:spPr>
          <a:xfrm>
            <a:off x="172772" y="1755380"/>
            <a:ext cx="359966" cy="1191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AEBB157B-7162-1008-9536-96F17B3D0A2B}"/>
              </a:ext>
            </a:extLst>
          </p:cNvPr>
          <p:cNvSpPr/>
          <p:nvPr/>
        </p:nvSpPr>
        <p:spPr>
          <a:xfrm>
            <a:off x="172772" y="1913223"/>
            <a:ext cx="359966" cy="1191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E95749A7-3AEA-8107-4F17-A1A5ECB64E47}"/>
              </a:ext>
            </a:extLst>
          </p:cNvPr>
          <p:cNvSpPr/>
          <p:nvPr/>
        </p:nvSpPr>
        <p:spPr>
          <a:xfrm>
            <a:off x="1496290" y="4251861"/>
            <a:ext cx="126175" cy="363681"/>
          </a:xfrm>
          <a:prstGeom prst="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66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 descr="A group of rectangular boxes with text&#10;&#10;Description automatically generated">
            <a:extLst>
              <a:ext uri="{FF2B5EF4-FFF2-40B4-BE49-F238E27FC236}">
                <a16:creationId xmlns:a16="http://schemas.microsoft.com/office/drawing/2014/main" id="{6F536EBB-9972-5C12-31E8-F36807C97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6377"/>
            <a:ext cx="2656115" cy="103484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4FD67AE-0C4B-075A-F4F1-EB4769DAEB04}"/>
              </a:ext>
            </a:extLst>
          </p:cNvPr>
          <p:cNvSpPr/>
          <p:nvPr/>
        </p:nvSpPr>
        <p:spPr>
          <a:xfrm>
            <a:off x="1350537" y="2555480"/>
            <a:ext cx="897931" cy="5545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38" name="Google Shape;138;p20"/>
          <p:cNvSpPr/>
          <p:nvPr/>
        </p:nvSpPr>
        <p:spPr>
          <a:xfrm>
            <a:off x="1144504" y="1056242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System Design</a:t>
            </a:r>
            <a:endParaRPr lang="en-US"/>
          </a:p>
          <a:p>
            <a:endParaRPr lang="en-US" sz="1050">
              <a:solidFill>
                <a:srgbClr val="4C4C4C"/>
              </a:solidFill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9B4C07-CFBD-B199-342F-27F1DB865CB9}"/>
              </a:ext>
            </a:extLst>
          </p:cNvPr>
          <p:cNvSpPr txBox="1"/>
          <p:nvPr/>
        </p:nvSpPr>
        <p:spPr>
          <a:xfrm>
            <a:off x="-1" y="4321967"/>
            <a:ext cx="78759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 91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C7539A-857D-4FF1-C7D1-E84308829B5B}"/>
              </a:ext>
            </a:extLst>
          </p:cNvPr>
          <p:cNvSpPr/>
          <p:nvPr/>
        </p:nvSpPr>
        <p:spPr>
          <a:xfrm>
            <a:off x="268153" y="2555828"/>
            <a:ext cx="718704" cy="5541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/>
              </a:rPr>
              <a:t>Host</a:t>
            </a: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312663-10C4-9A84-3E78-71A864B071B2}"/>
              </a:ext>
            </a:extLst>
          </p:cNvPr>
          <p:cNvSpPr/>
          <p:nvPr/>
        </p:nvSpPr>
        <p:spPr>
          <a:xfrm>
            <a:off x="1419118" y="2585961"/>
            <a:ext cx="762001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/>
              </a:rPr>
              <a:t>Sink</a:t>
            </a: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2B7D21-51A0-DC35-0B97-E192653D7C54}"/>
              </a:ext>
            </a:extLst>
          </p:cNvPr>
          <p:cNvSpPr/>
          <p:nvPr/>
        </p:nvSpPr>
        <p:spPr>
          <a:xfrm>
            <a:off x="2665601" y="2555480"/>
            <a:ext cx="1143737" cy="5545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6BECC3-FC1E-31AF-9EC0-EB10C69FE789}"/>
              </a:ext>
            </a:extLst>
          </p:cNvPr>
          <p:cNvSpPr/>
          <p:nvPr/>
        </p:nvSpPr>
        <p:spPr>
          <a:xfrm>
            <a:off x="2734182" y="2585961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23112F7-A740-984F-13FD-99346322CD83}"/>
              </a:ext>
            </a:extLst>
          </p:cNvPr>
          <p:cNvSpPr/>
          <p:nvPr/>
        </p:nvSpPr>
        <p:spPr>
          <a:xfrm>
            <a:off x="3875362" y="2555827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2</a:t>
            </a:r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24F092-15CF-94F5-A585-63C4E457B91F}"/>
              </a:ext>
            </a:extLst>
          </p:cNvPr>
          <p:cNvSpPr/>
          <p:nvPr/>
        </p:nvSpPr>
        <p:spPr>
          <a:xfrm>
            <a:off x="2665601" y="3704625"/>
            <a:ext cx="1143737" cy="5545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B6DE35-A3E9-2398-1363-5A30B6BF47D3}"/>
              </a:ext>
            </a:extLst>
          </p:cNvPr>
          <p:cNvSpPr/>
          <p:nvPr/>
        </p:nvSpPr>
        <p:spPr>
          <a:xfrm>
            <a:off x="2734182" y="3735106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3</a:t>
            </a:r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365210D-15B1-AA21-9671-97EE24DA73ED}"/>
              </a:ext>
            </a:extLst>
          </p:cNvPr>
          <p:cNvSpPr/>
          <p:nvPr/>
        </p:nvSpPr>
        <p:spPr>
          <a:xfrm>
            <a:off x="3875362" y="3704972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3</a:t>
            </a:r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AA6AF3B-385E-42B3-6C56-34B089C5406D}"/>
              </a:ext>
            </a:extLst>
          </p:cNvPr>
          <p:cNvSpPr/>
          <p:nvPr/>
        </p:nvSpPr>
        <p:spPr>
          <a:xfrm>
            <a:off x="2665601" y="1400189"/>
            <a:ext cx="1143737" cy="5545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1524162-6769-5701-6D85-889F19ABE4C1}"/>
              </a:ext>
            </a:extLst>
          </p:cNvPr>
          <p:cNvSpPr/>
          <p:nvPr/>
        </p:nvSpPr>
        <p:spPr>
          <a:xfrm>
            <a:off x="2734182" y="1430670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 1</a:t>
            </a:r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46A9769-F952-E32B-DCED-21D8FB544599}"/>
              </a:ext>
            </a:extLst>
          </p:cNvPr>
          <p:cNvSpPr/>
          <p:nvPr/>
        </p:nvSpPr>
        <p:spPr>
          <a:xfrm>
            <a:off x="3875362" y="1400536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1</a:t>
            </a:r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12B7ABC-BF54-3682-0F86-60A2805E68B8}"/>
              </a:ext>
            </a:extLst>
          </p:cNvPr>
          <p:cNvSpPr/>
          <p:nvPr/>
        </p:nvSpPr>
        <p:spPr>
          <a:xfrm>
            <a:off x="7077827" y="2555480"/>
            <a:ext cx="1143737" cy="5545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10B9241-1109-D8BF-1CAC-9103B32C1A25}"/>
              </a:ext>
            </a:extLst>
          </p:cNvPr>
          <p:cNvSpPr/>
          <p:nvPr/>
        </p:nvSpPr>
        <p:spPr>
          <a:xfrm>
            <a:off x="7146408" y="2585961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8</a:t>
            </a:r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4B9B018-D694-775E-0941-779E9C32593A}"/>
              </a:ext>
            </a:extLst>
          </p:cNvPr>
          <p:cNvSpPr/>
          <p:nvPr/>
        </p:nvSpPr>
        <p:spPr>
          <a:xfrm>
            <a:off x="8285780" y="2550224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8</a:t>
            </a:r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31EEF84-8904-B9EF-FF93-DA43DC9112A7}"/>
              </a:ext>
            </a:extLst>
          </p:cNvPr>
          <p:cNvSpPr/>
          <p:nvPr/>
        </p:nvSpPr>
        <p:spPr>
          <a:xfrm>
            <a:off x="7077827" y="3704625"/>
            <a:ext cx="1143737" cy="5545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515FFE4-3AA4-72D5-0D50-78A345734CC9}"/>
              </a:ext>
            </a:extLst>
          </p:cNvPr>
          <p:cNvSpPr/>
          <p:nvPr/>
        </p:nvSpPr>
        <p:spPr>
          <a:xfrm>
            <a:off x="7146408" y="3735106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9</a:t>
            </a:r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815AA2C-F20D-3720-D84D-3A2674481DD8}"/>
              </a:ext>
            </a:extLst>
          </p:cNvPr>
          <p:cNvSpPr/>
          <p:nvPr/>
        </p:nvSpPr>
        <p:spPr>
          <a:xfrm>
            <a:off x="8302589" y="3704972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9</a:t>
            </a:r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D58DF3F-4FF9-B5A3-6BD3-1FF42E45CE20}"/>
              </a:ext>
            </a:extLst>
          </p:cNvPr>
          <p:cNvSpPr/>
          <p:nvPr/>
        </p:nvSpPr>
        <p:spPr>
          <a:xfrm>
            <a:off x="7077827" y="1400189"/>
            <a:ext cx="1143737" cy="5545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83A3B72-B8C9-BF31-4FF9-A44D2123FD5B}"/>
              </a:ext>
            </a:extLst>
          </p:cNvPr>
          <p:cNvSpPr/>
          <p:nvPr/>
        </p:nvSpPr>
        <p:spPr>
          <a:xfrm>
            <a:off x="7146408" y="1430670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 7</a:t>
            </a:r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3E08AA0-D3D7-341A-59DF-2DA4C68B08EA}"/>
              </a:ext>
            </a:extLst>
          </p:cNvPr>
          <p:cNvSpPr/>
          <p:nvPr/>
        </p:nvSpPr>
        <p:spPr>
          <a:xfrm>
            <a:off x="8287588" y="1400536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7</a:t>
            </a:r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DAD140C-4584-DFF7-D1E9-1CD91B709AF1}"/>
              </a:ext>
            </a:extLst>
          </p:cNvPr>
          <p:cNvSpPr/>
          <p:nvPr/>
        </p:nvSpPr>
        <p:spPr>
          <a:xfrm>
            <a:off x="4871713" y="2549334"/>
            <a:ext cx="1143737" cy="5545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66960D5-C615-C1D2-4550-7648BEE568A5}"/>
              </a:ext>
            </a:extLst>
          </p:cNvPr>
          <p:cNvSpPr/>
          <p:nvPr/>
        </p:nvSpPr>
        <p:spPr>
          <a:xfrm>
            <a:off x="4940294" y="2579815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5</a:t>
            </a:r>
            <a:endParaRPr lang="en-US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1BB3F5E-38D6-57D1-507E-48A59944DE9F}"/>
              </a:ext>
            </a:extLst>
          </p:cNvPr>
          <p:cNvSpPr/>
          <p:nvPr/>
        </p:nvSpPr>
        <p:spPr>
          <a:xfrm>
            <a:off x="6081474" y="2549681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5</a:t>
            </a:r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350D868-B021-D5F8-40ED-0650D33A8B16}"/>
              </a:ext>
            </a:extLst>
          </p:cNvPr>
          <p:cNvSpPr/>
          <p:nvPr/>
        </p:nvSpPr>
        <p:spPr>
          <a:xfrm>
            <a:off x="4871713" y="3698479"/>
            <a:ext cx="1143737" cy="5545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B26A73C-0277-946B-36F9-D29969416326}"/>
              </a:ext>
            </a:extLst>
          </p:cNvPr>
          <p:cNvSpPr/>
          <p:nvPr/>
        </p:nvSpPr>
        <p:spPr>
          <a:xfrm>
            <a:off x="4940294" y="3728960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6</a:t>
            </a:r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20D554C-8765-0BB7-611E-F79616865DF3}"/>
              </a:ext>
            </a:extLst>
          </p:cNvPr>
          <p:cNvSpPr/>
          <p:nvPr/>
        </p:nvSpPr>
        <p:spPr>
          <a:xfrm>
            <a:off x="6081474" y="3698826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6</a:t>
            </a: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C7E1436-8804-58F8-68E5-7B634962E1A3}"/>
              </a:ext>
            </a:extLst>
          </p:cNvPr>
          <p:cNvSpPr/>
          <p:nvPr/>
        </p:nvSpPr>
        <p:spPr>
          <a:xfrm>
            <a:off x="4871713" y="1394043"/>
            <a:ext cx="1143737" cy="5545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BE0FE8F-D48A-83B5-2B9D-DC630F70D0CB}"/>
              </a:ext>
            </a:extLst>
          </p:cNvPr>
          <p:cNvSpPr/>
          <p:nvPr/>
        </p:nvSpPr>
        <p:spPr>
          <a:xfrm>
            <a:off x="4940294" y="1424524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4</a:t>
            </a:r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BD0C61F4-3EFE-9434-F94A-423A9FAC8895}"/>
              </a:ext>
            </a:extLst>
          </p:cNvPr>
          <p:cNvSpPr/>
          <p:nvPr/>
        </p:nvSpPr>
        <p:spPr>
          <a:xfrm>
            <a:off x="6081474" y="1394390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 4</a:t>
            </a:r>
            <a:endParaRPr lang="en-US"/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54492CF4-BB37-4B5E-8BBF-9A45DEFFAE5F}"/>
              </a:ext>
            </a:extLst>
          </p:cNvPr>
          <p:cNvCxnSpPr>
            <a:cxnSpLocks/>
          </p:cNvCxnSpPr>
          <p:nvPr/>
        </p:nvCxnSpPr>
        <p:spPr>
          <a:xfrm flipH="1" flipV="1">
            <a:off x="2264089" y="2957492"/>
            <a:ext cx="784655" cy="726699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0237FC9E-78E9-23A9-F948-D5DB1AE6642F}"/>
              </a:ext>
            </a:extLst>
          </p:cNvPr>
          <p:cNvCxnSpPr>
            <a:cxnSpLocks/>
          </p:cNvCxnSpPr>
          <p:nvPr/>
        </p:nvCxnSpPr>
        <p:spPr>
          <a:xfrm flipH="1">
            <a:off x="2258646" y="1969691"/>
            <a:ext cx="795540" cy="71277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36935112-68FB-CCDE-F5AD-F40A8C0970E3}"/>
              </a:ext>
            </a:extLst>
          </p:cNvPr>
          <p:cNvCxnSpPr>
            <a:cxnSpLocks/>
          </p:cNvCxnSpPr>
          <p:nvPr/>
        </p:nvCxnSpPr>
        <p:spPr>
          <a:xfrm flipH="1">
            <a:off x="5849970" y="1835220"/>
            <a:ext cx="1283317" cy="75807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34D869F9-D775-74D0-E5EA-6E280DFF0FF1}"/>
              </a:ext>
            </a:extLst>
          </p:cNvPr>
          <p:cNvCxnSpPr>
            <a:cxnSpLocks/>
          </p:cNvCxnSpPr>
          <p:nvPr/>
        </p:nvCxnSpPr>
        <p:spPr>
          <a:xfrm flipH="1" flipV="1">
            <a:off x="5849968" y="3058343"/>
            <a:ext cx="1277718" cy="71549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077B9D24-B27C-11D5-36DD-056332B6AB0C}"/>
              </a:ext>
            </a:extLst>
          </p:cNvPr>
          <p:cNvCxnSpPr>
            <a:cxnSpLocks/>
          </p:cNvCxnSpPr>
          <p:nvPr/>
        </p:nvCxnSpPr>
        <p:spPr>
          <a:xfrm flipH="1" flipV="1">
            <a:off x="3648012" y="1909740"/>
            <a:ext cx="1277718" cy="71549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E9B28784-BB98-D47C-4A91-37C06812A7BB}"/>
              </a:ext>
            </a:extLst>
          </p:cNvPr>
          <p:cNvCxnSpPr>
            <a:cxnSpLocks/>
          </p:cNvCxnSpPr>
          <p:nvPr/>
        </p:nvCxnSpPr>
        <p:spPr>
          <a:xfrm flipH="1">
            <a:off x="3659220" y="2995028"/>
            <a:ext cx="1283317" cy="75807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D6BDBF9C-200F-D3E3-F000-C7F961DEF9A8}"/>
              </a:ext>
            </a:extLst>
          </p:cNvPr>
          <p:cNvCxnSpPr>
            <a:cxnSpLocks/>
          </p:cNvCxnSpPr>
          <p:nvPr/>
        </p:nvCxnSpPr>
        <p:spPr>
          <a:xfrm flipH="1">
            <a:off x="1012866" y="2833983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DCE5BD44-9D71-922D-154D-0D185C80328F}"/>
              </a:ext>
            </a:extLst>
          </p:cNvPr>
          <p:cNvCxnSpPr>
            <a:cxnSpLocks/>
          </p:cNvCxnSpPr>
          <p:nvPr/>
        </p:nvCxnSpPr>
        <p:spPr>
          <a:xfrm flipH="1">
            <a:off x="3719086" y="2833983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53810055-698A-7E69-0B0C-406B7FB995E0}"/>
              </a:ext>
            </a:extLst>
          </p:cNvPr>
          <p:cNvCxnSpPr>
            <a:cxnSpLocks/>
          </p:cNvCxnSpPr>
          <p:nvPr/>
        </p:nvCxnSpPr>
        <p:spPr>
          <a:xfrm flipH="1">
            <a:off x="3719086" y="3976983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4FA1AD4E-329F-3BD9-2A57-258ACE7E2A9F}"/>
              </a:ext>
            </a:extLst>
          </p:cNvPr>
          <p:cNvCxnSpPr>
            <a:cxnSpLocks/>
          </p:cNvCxnSpPr>
          <p:nvPr/>
        </p:nvCxnSpPr>
        <p:spPr>
          <a:xfrm flipH="1">
            <a:off x="3719085" y="1679776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68E764E0-6637-1EA7-059C-94C243620B8C}"/>
              </a:ext>
            </a:extLst>
          </p:cNvPr>
          <p:cNvCxnSpPr>
            <a:cxnSpLocks/>
          </p:cNvCxnSpPr>
          <p:nvPr/>
        </p:nvCxnSpPr>
        <p:spPr>
          <a:xfrm flipH="1">
            <a:off x="5926645" y="2833983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AC2F231D-45BB-654A-C41F-7EB96BFE9675}"/>
              </a:ext>
            </a:extLst>
          </p:cNvPr>
          <p:cNvCxnSpPr>
            <a:cxnSpLocks/>
          </p:cNvCxnSpPr>
          <p:nvPr/>
        </p:nvCxnSpPr>
        <p:spPr>
          <a:xfrm flipH="1">
            <a:off x="5926645" y="1679777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2D52059F-9AF0-4789-B5E8-11FB572FEAB3}"/>
              </a:ext>
            </a:extLst>
          </p:cNvPr>
          <p:cNvCxnSpPr>
            <a:cxnSpLocks/>
          </p:cNvCxnSpPr>
          <p:nvPr/>
        </p:nvCxnSpPr>
        <p:spPr>
          <a:xfrm flipH="1">
            <a:off x="5926644" y="3976983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E4B9E92C-AADA-83A3-5A92-39CB351D7DC5}"/>
              </a:ext>
            </a:extLst>
          </p:cNvPr>
          <p:cNvCxnSpPr>
            <a:cxnSpLocks/>
          </p:cNvCxnSpPr>
          <p:nvPr/>
        </p:nvCxnSpPr>
        <p:spPr>
          <a:xfrm flipH="1">
            <a:off x="8134203" y="2833982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82AAFA88-F056-3958-D261-CB8CE250F34A}"/>
              </a:ext>
            </a:extLst>
          </p:cNvPr>
          <p:cNvCxnSpPr>
            <a:cxnSpLocks/>
          </p:cNvCxnSpPr>
          <p:nvPr/>
        </p:nvCxnSpPr>
        <p:spPr>
          <a:xfrm flipH="1">
            <a:off x="8156615" y="3982586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FC1C1F33-B90B-CED3-12B7-B39D4BE25DA6}"/>
              </a:ext>
            </a:extLst>
          </p:cNvPr>
          <p:cNvCxnSpPr>
            <a:cxnSpLocks/>
          </p:cNvCxnSpPr>
          <p:nvPr/>
        </p:nvCxnSpPr>
        <p:spPr>
          <a:xfrm flipH="1">
            <a:off x="8134203" y="1679777"/>
            <a:ext cx="30840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C5C6974B-0254-6C24-3E13-73BF6D43B6F5}"/>
              </a:ext>
            </a:extLst>
          </p:cNvPr>
          <p:cNvCxnSpPr>
            <a:cxnSpLocks/>
          </p:cNvCxnSpPr>
          <p:nvPr/>
        </p:nvCxnSpPr>
        <p:spPr>
          <a:xfrm flipH="1">
            <a:off x="4230719" y="2003308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96C07A-66BC-8B9A-43E1-E6074763F466}"/>
              </a:ext>
            </a:extLst>
          </p:cNvPr>
          <p:cNvCxnSpPr>
            <a:cxnSpLocks/>
          </p:cNvCxnSpPr>
          <p:nvPr/>
        </p:nvCxnSpPr>
        <p:spPr>
          <a:xfrm flipH="1">
            <a:off x="6438277" y="2003308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26CE4A-C890-BCE0-9436-982B0715A84E}"/>
              </a:ext>
            </a:extLst>
          </p:cNvPr>
          <p:cNvCxnSpPr>
            <a:cxnSpLocks/>
          </p:cNvCxnSpPr>
          <p:nvPr/>
        </p:nvCxnSpPr>
        <p:spPr>
          <a:xfrm flipH="1">
            <a:off x="8673850" y="2003308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F7DCFD-64D1-8CA9-54C9-D772AF75951E}"/>
              </a:ext>
            </a:extLst>
          </p:cNvPr>
          <p:cNvCxnSpPr>
            <a:cxnSpLocks/>
          </p:cNvCxnSpPr>
          <p:nvPr/>
        </p:nvCxnSpPr>
        <p:spPr>
          <a:xfrm flipH="1">
            <a:off x="8673850" y="3151910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F2E5E06-03CC-162E-58E2-6A2FB4E9EC49}"/>
              </a:ext>
            </a:extLst>
          </p:cNvPr>
          <p:cNvCxnSpPr>
            <a:cxnSpLocks/>
          </p:cNvCxnSpPr>
          <p:nvPr/>
        </p:nvCxnSpPr>
        <p:spPr>
          <a:xfrm flipH="1">
            <a:off x="6438277" y="3151911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A7F4108-88D8-7970-81A8-F77D2F0F5807}"/>
              </a:ext>
            </a:extLst>
          </p:cNvPr>
          <p:cNvCxnSpPr>
            <a:cxnSpLocks/>
          </p:cNvCxnSpPr>
          <p:nvPr/>
        </p:nvCxnSpPr>
        <p:spPr>
          <a:xfrm flipH="1">
            <a:off x="4230718" y="3151911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FAA48F81-F03D-6099-1B5F-1A616B26D539}"/>
              </a:ext>
            </a:extLst>
          </p:cNvPr>
          <p:cNvSpPr/>
          <p:nvPr/>
        </p:nvSpPr>
        <p:spPr>
          <a:xfrm rot="720000" flipV="1">
            <a:off x="3209923" y="3667442"/>
            <a:ext cx="2911929" cy="674914"/>
          </a:xfrm>
          <a:prstGeom prst="arc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928ACC73-BD68-FA56-1027-9EB608364601}"/>
              </a:ext>
            </a:extLst>
          </p:cNvPr>
          <p:cNvSpPr/>
          <p:nvPr/>
        </p:nvSpPr>
        <p:spPr>
          <a:xfrm rot="720000" flipV="1">
            <a:off x="5414280" y="3640227"/>
            <a:ext cx="2911929" cy="674914"/>
          </a:xfrm>
          <a:prstGeom prst="arc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A219F5DB-FB7C-1C4B-852A-9E0710BE5AD3}"/>
              </a:ext>
            </a:extLst>
          </p:cNvPr>
          <p:cNvSpPr/>
          <p:nvPr/>
        </p:nvSpPr>
        <p:spPr>
          <a:xfrm rot="-10200000" flipV="1">
            <a:off x="4608737" y="1288913"/>
            <a:ext cx="2911929" cy="674914"/>
          </a:xfrm>
          <a:prstGeom prst="arc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AB7AE68C-9D90-9DDB-AE90-C1234730A0EC}"/>
              </a:ext>
            </a:extLst>
          </p:cNvPr>
          <p:cNvSpPr/>
          <p:nvPr/>
        </p:nvSpPr>
        <p:spPr>
          <a:xfrm rot="-10200000" flipV="1">
            <a:off x="6834865" y="1261698"/>
            <a:ext cx="2911929" cy="674914"/>
          </a:xfrm>
          <a:prstGeom prst="arc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D4D5C96D-4BEC-0437-A2EA-9F352B830319}"/>
              </a:ext>
            </a:extLst>
          </p:cNvPr>
          <p:cNvSpPr/>
          <p:nvPr/>
        </p:nvSpPr>
        <p:spPr>
          <a:xfrm rot="720000" flipV="1">
            <a:off x="3204480" y="2508113"/>
            <a:ext cx="2911929" cy="674914"/>
          </a:xfrm>
          <a:prstGeom prst="arc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6EF7EC99-B044-9881-9B2A-2EF4E3BA825F}"/>
              </a:ext>
            </a:extLst>
          </p:cNvPr>
          <p:cNvSpPr/>
          <p:nvPr/>
        </p:nvSpPr>
        <p:spPr>
          <a:xfrm rot="720000" flipV="1">
            <a:off x="5401334" y="2486974"/>
            <a:ext cx="2977243" cy="740228"/>
          </a:xfrm>
          <a:prstGeom prst="arc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03866DC-1056-5D01-F86A-F4BBA4E04FF7}"/>
              </a:ext>
            </a:extLst>
          </p:cNvPr>
          <p:cNvCxnSpPr>
            <a:cxnSpLocks/>
          </p:cNvCxnSpPr>
          <p:nvPr/>
        </p:nvCxnSpPr>
        <p:spPr>
          <a:xfrm flipH="1">
            <a:off x="164900" y="1331433"/>
            <a:ext cx="368276" cy="16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BDCFBEE-0219-CF00-BAB5-251FF938B06E}"/>
              </a:ext>
            </a:extLst>
          </p:cNvPr>
          <p:cNvSpPr txBox="1"/>
          <p:nvPr/>
        </p:nvSpPr>
        <p:spPr>
          <a:xfrm>
            <a:off x="484414" y="1208314"/>
            <a:ext cx="2465612" cy="1115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4C4C4C"/>
                </a:solidFill>
              </a:rPr>
              <a:t>Wired Connection</a:t>
            </a:r>
            <a:endParaRPr lang="en-US"/>
          </a:p>
          <a:p>
            <a:r>
              <a:rPr lang="en-US" sz="1050">
                <a:solidFill>
                  <a:srgbClr val="4C4C4C"/>
                </a:solidFill>
              </a:rPr>
              <a:t>Sink Band Comm. (2.4GHz)</a:t>
            </a:r>
          </a:p>
          <a:p>
            <a:r>
              <a:rPr lang="en-US" sz="1050">
                <a:solidFill>
                  <a:srgbClr val="4C4C4C"/>
                </a:solidFill>
              </a:rPr>
              <a:t>BOB Communication (Sub 1GHz)</a:t>
            </a:r>
          </a:p>
          <a:p>
            <a:r>
              <a:rPr lang="en-US" sz="1050">
                <a:solidFill>
                  <a:srgbClr val="4C4C4C"/>
                </a:solidFill>
              </a:rPr>
              <a:t>Listening to BOB Band</a:t>
            </a:r>
          </a:p>
          <a:p>
            <a:r>
              <a:rPr lang="en-US" sz="1050">
                <a:solidFill>
                  <a:srgbClr val="4C4C4C"/>
                </a:solidFill>
              </a:rPr>
              <a:t>Communicating on Sink Band</a:t>
            </a:r>
          </a:p>
          <a:p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2FA865F-E137-AF15-A623-31FC57C06F8E}"/>
              </a:ext>
            </a:extLst>
          </p:cNvPr>
          <p:cNvCxnSpPr>
            <a:cxnSpLocks/>
          </p:cNvCxnSpPr>
          <p:nvPr/>
        </p:nvCxnSpPr>
        <p:spPr>
          <a:xfrm flipH="1">
            <a:off x="163095" y="1501817"/>
            <a:ext cx="370996" cy="520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4E73CAB-3B24-916F-06BD-9A570D462993}"/>
              </a:ext>
            </a:extLst>
          </p:cNvPr>
          <p:cNvCxnSpPr>
            <a:cxnSpLocks/>
          </p:cNvCxnSpPr>
          <p:nvPr/>
        </p:nvCxnSpPr>
        <p:spPr>
          <a:xfrm flipH="1">
            <a:off x="175790" y="1655125"/>
            <a:ext cx="359633" cy="402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EA816E04-A5BD-802F-2499-AC7CF222D883}"/>
              </a:ext>
            </a:extLst>
          </p:cNvPr>
          <p:cNvSpPr/>
          <p:nvPr/>
        </p:nvSpPr>
        <p:spPr>
          <a:xfrm>
            <a:off x="172772" y="1755380"/>
            <a:ext cx="359966" cy="1191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AEBB157B-7162-1008-9536-96F17B3D0A2B}"/>
              </a:ext>
            </a:extLst>
          </p:cNvPr>
          <p:cNvSpPr/>
          <p:nvPr/>
        </p:nvSpPr>
        <p:spPr>
          <a:xfrm>
            <a:off x="172772" y="1913223"/>
            <a:ext cx="359966" cy="1191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30" name="Arrow: Up 129">
            <a:extLst>
              <a:ext uri="{FF2B5EF4-FFF2-40B4-BE49-F238E27FC236}">
                <a16:creationId xmlns:a16="http://schemas.microsoft.com/office/drawing/2014/main" id="{F3CE5205-C13D-F9C4-F5F2-004C1A8EB25D}"/>
              </a:ext>
            </a:extLst>
          </p:cNvPr>
          <p:cNvSpPr/>
          <p:nvPr/>
        </p:nvSpPr>
        <p:spPr>
          <a:xfrm>
            <a:off x="1969819" y="4246418"/>
            <a:ext cx="126175" cy="363681"/>
          </a:xfrm>
          <a:prstGeom prst="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35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</a:rPr>
              <a:t>Hardware Cost Estimates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EFE30D7F-A96D-9EF5-405A-0560BA3D5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82" y="1267316"/>
            <a:ext cx="6791324" cy="109082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E5571E7-D6C6-5831-87EB-A5423855DE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830456"/>
              </p:ext>
            </p:extLst>
          </p:nvPr>
        </p:nvGraphicFramePr>
        <p:xfrm>
          <a:off x="654368" y="2800017"/>
          <a:ext cx="512064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3067829609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38196832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319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833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607134"/>
                  </a:ext>
                </a:extLst>
              </a:tr>
            </a:tbl>
          </a:graphicData>
        </a:graphic>
      </p:graphicFrame>
      <p:pic>
        <p:nvPicPr>
          <p:cNvPr id="8" name="Picture 7" descr="A table with text and numbers&#10;&#10;Description automatically generated">
            <a:extLst>
              <a:ext uri="{FF2B5EF4-FFF2-40B4-BE49-F238E27FC236}">
                <a16:creationId xmlns:a16="http://schemas.microsoft.com/office/drawing/2014/main" id="{CDC485E6-9A44-21CA-775B-F1BE82DDC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24" y="2575336"/>
            <a:ext cx="5475684" cy="1787888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C69E9A9-E51C-6DD5-27F7-1A7135FD2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882113"/>
              </p:ext>
            </p:extLst>
          </p:nvPr>
        </p:nvGraphicFramePr>
        <p:xfrm>
          <a:off x="6256811" y="2894610"/>
          <a:ext cx="2688018" cy="845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527">
                  <a:extLst>
                    <a:ext uri="{9D8B030D-6E8A-4147-A177-3AD203B41FA5}">
                      <a16:colId xmlns:a16="http://schemas.microsoft.com/office/drawing/2014/main" val="375790771"/>
                    </a:ext>
                  </a:extLst>
                </a:gridCol>
                <a:gridCol w="1326491">
                  <a:extLst>
                    <a:ext uri="{9D8B030D-6E8A-4147-A177-3AD203B41FA5}">
                      <a16:colId xmlns:a16="http://schemas.microsoft.com/office/drawing/2014/main" val="400587086"/>
                    </a:ext>
                  </a:extLst>
                </a:gridCol>
              </a:tblGrid>
              <a:tr h="222332"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/>
                        <a:t>Approximate Cost Per Board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009528"/>
                  </a:ext>
                </a:extLst>
              </a:tr>
              <a:tr h="296444">
                <a:tc>
                  <a:txBody>
                    <a:bodyPr/>
                    <a:lstStyle/>
                    <a:p>
                      <a:r>
                        <a:rPr lang="en-US" sz="1200"/>
                        <a:t>Breakout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~$17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248783"/>
                  </a:ext>
                </a:extLst>
              </a:tr>
              <a:tr h="222332">
                <a:tc>
                  <a:txBody>
                    <a:bodyPr/>
                    <a:lstStyle/>
                    <a:p>
                      <a:r>
                        <a:rPr lang="en-US" sz="1200"/>
                        <a:t>MSP Simplified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~$31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75868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54934C2-C8B9-F288-A358-D721350663B9}"/>
              </a:ext>
            </a:extLst>
          </p:cNvPr>
          <p:cNvSpPr txBox="1"/>
          <p:nvPr/>
        </p:nvSpPr>
        <p:spPr>
          <a:xfrm>
            <a:off x="638720" y="4353965"/>
            <a:ext cx="549919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1">
                <a:solidFill>
                  <a:schemeClr val="tx1"/>
                </a:solidFill>
              </a:rPr>
              <a:t>Cost Per MSP Simplified Single Board Cost 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95FCB5-9A16-FAF3-FFEA-910B0673BC82}"/>
              </a:ext>
            </a:extLst>
          </p:cNvPr>
          <p:cNvSpPr txBox="1"/>
          <p:nvPr/>
        </p:nvSpPr>
        <p:spPr>
          <a:xfrm>
            <a:off x="688182" y="2355056"/>
            <a:ext cx="6791324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1"/>
              <a:t>Cost Per Breakout Board </a:t>
            </a:r>
            <a:r>
              <a:rPr lang="en-US" sz="800"/>
              <a:t>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A5F0FE-7824-EF9F-D21A-D9E46473E8A3}"/>
              </a:ext>
            </a:extLst>
          </p:cNvPr>
          <p:cNvSpPr txBox="1"/>
          <p:nvPr/>
        </p:nvSpPr>
        <p:spPr>
          <a:xfrm>
            <a:off x="7528159" y="1491513"/>
            <a:ext cx="1415477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/>
              <a:t>Breakout Board PCB Total Cost (5 boards): $20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021004-49F5-5F02-BD0F-0AFA80A8897F}"/>
              </a:ext>
            </a:extLst>
          </p:cNvPr>
          <p:cNvSpPr txBox="1"/>
          <p:nvPr/>
        </p:nvSpPr>
        <p:spPr>
          <a:xfrm>
            <a:off x="6333204" y="2463805"/>
            <a:ext cx="200182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/>
              <a:t>MSP Simplified PCB Total Cost (10 boards): $31</a:t>
            </a:r>
          </a:p>
        </p:txBody>
      </p:sp>
    </p:spTree>
    <p:extLst>
      <p:ext uri="{BB962C8B-B14F-4D97-AF65-F5344CB8AC3E}">
        <p14:creationId xmlns:p14="http://schemas.microsoft.com/office/powerpoint/2010/main" val="332321132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network&#10;&#10;Description automatically generated">
            <a:extLst>
              <a:ext uri="{FF2B5EF4-FFF2-40B4-BE49-F238E27FC236}">
                <a16:creationId xmlns:a16="http://schemas.microsoft.com/office/drawing/2014/main" id="{3BC50F55-293B-217C-FD7B-8B7B3137C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71" y="19951"/>
            <a:ext cx="7976934" cy="455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207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</a:rPr>
              <a:t>Hardware Cost Estimates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E5571E7-D6C6-5831-87EB-A5423855DEAD}"/>
              </a:ext>
            </a:extLst>
          </p:cNvPr>
          <p:cNvGraphicFramePr>
            <a:graphicFrameLocks noGrp="1"/>
          </p:cNvGraphicFramePr>
          <p:nvPr/>
        </p:nvGraphicFramePr>
        <p:xfrm>
          <a:off x="654368" y="2800017"/>
          <a:ext cx="512064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3067829609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38196832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319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833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60713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C69E9A9-E51C-6DD5-27F7-1A7135FD2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597938"/>
              </p:ext>
            </p:extLst>
          </p:nvPr>
        </p:nvGraphicFramePr>
        <p:xfrm>
          <a:off x="6672448" y="2798123"/>
          <a:ext cx="2270456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651">
                  <a:extLst>
                    <a:ext uri="{9D8B030D-6E8A-4147-A177-3AD203B41FA5}">
                      <a16:colId xmlns:a16="http://schemas.microsoft.com/office/drawing/2014/main" val="375790771"/>
                    </a:ext>
                  </a:extLst>
                </a:gridCol>
                <a:gridCol w="897805">
                  <a:extLst>
                    <a:ext uri="{9D8B030D-6E8A-4147-A177-3AD203B41FA5}">
                      <a16:colId xmlns:a16="http://schemas.microsoft.com/office/drawing/2014/main" val="400587086"/>
                    </a:ext>
                  </a:extLst>
                </a:gridCol>
              </a:tblGrid>
              <a:tr h="228280"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/>
                        <a:t>Approximate Cost Per Board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009528"/>
                  </a:ext>
                </a:extLst>
              </a:tr>
              <a:tr h="23589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Sniffer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~$56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24878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54934C2-C8B9-F288-A358-D721350663B9}"/>
              </a:ext>
            </a:extLst>
          </p:cNvPr>
          <p:cNvSpPr txBox="1"/>
          <p:nvPr/>
        </p:nvSpPr>
        <p:spPr>
          <a:xfrm>
            <a:off x="468012" y="4042238"/>
            <a:ext cx="549919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1">
                <a:solidFill>
                  <a:schemeClr val="tx1"/>
                </a:solidFill>
              </a:rPr>
              <a:t>Cost Per Sniffer Single Board Cost 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A5F0FE-7824-EF9F-D21A-D9E46473E8A3}"/>
              </a:ext>
            </a:extLst>
          </p:cNvPr>
          <p:cNvSpPr txBox="1"/>
          <p:nvPr/>
        </p:nvSpPr>
        <p:spPr>
          <a:xfrm>
            <a:off x="6466803" y="1536045"/>
            <a:ext cx="1986976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/>
              <a:t>Sniffer PCB and Stencil Total Cost (15 boards): $81</a:t>
            </a:r>
          </a:p>
        </p:txBody>
      </p:sp>
      <p:pic>
        <p:nvPicPr>
          <p:cNvPr id="4" name="Picture 3" descr="A table with text and numbers&#10;&#10;Description automatically generated">
            <a:extLst>
              <a:ext uri="{FF2B5EF4-FFF2-40B4-BE49-F238E27FC236}">
                <a16:creationId xmlns:a16="http://schemas.microsoft.com/office/drawing/2014/main" id="{9AFE678F-4E50-A519-CDFB-1557638D6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9319"/>
            <a:ext cx="6472051" cy="2735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6E49A2-9198-DE2B-4ED1-1B70C7F37190}"/>
              </a:ext>
            </a:extLst>
          </p:cNvPr>
          <p:cNvSpPr txBox="1"/>
          <p:nvPr/>
        </p:nvSpPr>
        <p:spPr>
          <a:xfrm>
            <a:off x="6734170" y="3534048"/>
            <a:ext cx="2374583" cy="523220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Note for Self: add battery cost into this</a:t>
            </a:r>
          </a:p>
        </p:txBody>
      </p:sp>
    </p:spTree>
    <p:extLst>
      <p:ext uri="{BB962C8B-B14F-4D97-AF65-F5344CB8AC3E}">
        <p14:creationId xmlns:p14="http://schemas.microsoft.com/office/powerpoint/2010/main" val="3088425958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</a:rPr>
              <a:t>Hardware Cost Estimates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F8170803-135C-AB63-A667-0AD9AD71A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175" y="1928812"/>
            <a:ext cx="3377292" cy="17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2485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</a:rPr>
              <a:t>Stack Pinouts</a:t>
            </a: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lang="en-US"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0DFA36E-7427-FFBD-9C4B-9AB9F6FA3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494" y="1284096"/>
            <a:ext cx="5062426" cy="301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16919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</a:rPr>
              <a:t>Stack Pinouts</a:t>
            </a: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lang="en-US"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B19438-AAC1-D0AA-8EEB-A266E3C62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675" y="1420601"/>
            <a:ext cx="6006065" cy="29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61291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</a:rPr>
              <a:t>Stack Pinouts</a:t>
            </a: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lang="en-US"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pic>
        <p:nvPicPr>
          <p:cNvPr id="3" name="Picture 2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F0533614-7E4B-2A4F-A88A-8627B4902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292" y="1423244"/>
            <a:ext cx="5766832" cy="28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92784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</a:rPr>
              <a:t>LIPO Cost Estimate (Slightly Outdated)</a:t>
            </a: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lang="en-US"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pic>
        <p:nvPicPr>
          <p:cNvPr id="2" name="Picture 1" descr="A table with text and numbers&#10;&#10;Description automatically generated">
            <a:extLst>
              <a:ext uri="{FF2B5EF4-FFF2-40B4-BE49-F238E27FC236}">
                <a16:creationId xmlns:a16="http://schemas.microsoft.com/office/drawing/2014/main" id="{8B12454D-3819-D2DA-BA53-E437323F7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887" y="1575676"/>
            <a:ext cx="4598719" cy="1598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9F3618-08D4-4ACF-ED46-8DFD07A16897}"/>
              </a:ext>
            </a:extLst>
          </p:cNvPr>
          <p:cNvSpPr txBox="1"/>
          <p:nvPr/>
        </p:nvSpPr>
        <p:spPr>
          <a:xfrm>
            <a:off x="3083873" y="3443844"/>
            <a:ext cx="27431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Cost per board: $11.00</a:t>
            </a:r>
          </a:p>
          <a:p>
            <a:endParaRPr lang="en-US"/>
          </a:p>
          <a:p>
            <a:r>
              <a:rPr lang="en-US"/>
              <a:t>Updated cost per board (no charging board): $9.5</a:t>
            </a:r>
          </a:p>
        </p:txBody>
      </p:sp>
    </p:spTree>
    <p:extLst>
      <p:ext uri="{BB962C8B-B14F-4D97-AF65-F5344CB8AC3E}">
        <p14:creationId xmlns:p14="http://schemas.microsoft.com/office/powerpoint/2010/main" val="4184008705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</a:rPr>
              <a:t>Time Skew Analysis</a:t>
            </a: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lang="en-US"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9F3618-08D4-4ACF-ED46-8DFD07A16897}"/>
              </a:ext>
            </a:extLst>
          </p:cNvPr>
          <p:cNvSpPr txBox="1"/>
          <p:nvPr/>
        </p:nvSpPr>
        <p:spPr>
          <a:xfrm>
            <a:off x="685077" y="1225522"/>
            <a:ext cx="7623508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CC1352 clock was ran with constant time reporting, compared to real-time clock</a:t>
            </a:r>
          </a:p>
          <a:p>
            <a:endParaRPr lang="en-US"/>
          </a:p>
          <a:p>
            <a:r>
              <a:rPr lang="en-US"/>
              <a:t>Skew ended up &gt; .005%, .01% between any given 2 nodes</a:t>
            </a:r>
          </a:p>
          <a:p>
            <a:endParaRPr lang="en-US"/>
          </a:p>
          <a:p>
            <a:r>
              <a:rPr lang="en-US"/>
              <a:t>Two nodes skewing in opposite directions: take 50 seconds to skew by 5 ms</a:t>
            </a:r>
          </a:p>
        </p:txBody>
      </p:sp>
    </p:spTree>
    <p:extLst>
      <p:ext uri="{BB962C8B-B14F-4D97-AF65-F5344CB8AC3E}">
        <p14:creationId xmlns:p14="http://schemas.microsoft.com/office/powerpoint/2010/main" val="1197235163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</a:rPr>
              <a:t>Prototype Implementations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  <a:ea typeface="Open Sans ExtraBold"/>
              </a:rPr>
              <a:t> - ????</a:t>
            </a:r>
            <a:endParaRPr lang="en-US">
              <a:solidFill>
                <a:schemeClr val="accent2">
                  <a:lumMod val="75000"/>
                </a:schemeClr>
              </a:solidFill>
              <a:ea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ED9BC-32AB-036C-9D71-CC9D6E510C45}"/>
              </a:ext>
            </a:extLst>
          </p:cNvPr>
          <p:cNvSpPr txBox="1"/>
          <p:nvPr/>
        </p:nvSpPr>
        <p:spPr>
          <a:xfrm>
            <a:off x="-1" y="4335738"/>
            <a:ext cx="1124989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37-38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8C4603-C0C1-1048-418A-FF8B62212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679" y="1478011"/>
            <a:ext cx="3520706" cy="645758"/>
          </a:xfrm>
          <a:prstGeom prst="rect">
            <a:avLst/>
          </a:prstGeom>
        </p:spPr>
      </p:pic>
      <p:pic>
        <p:nvPicPr>
          <p:cNvPr id="4" name="Picture 3" descr="A number on a white background&#10;&#10;Description automatically generated">
            <a:extLst>
              <a:ext uri="{FF2B5EF4-FFF2-40B4-BE49-F238E27FC236}">
                <a16:creationId xmlns:a16="http://schemas.microsoft.com/office/drawing/2014/main" id="{DFDD5F37-C508-880E-7397-DFAD17EE5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998" y="2183551"/>
            <a:ext cx="3304067" cy="650136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6CB21B3-A57F-73A2-DA4E-6F7027268BC1}"/>
              </a:ext>
            </a:extLst>
          </p:cNvPr>
          <p:cNvGraphicFramePr>
            <a:graphicFrameLocks noGrp="1"/>
          </p:cNvGraphicFramePr>
          <p:nvPr/>
        </p:nvGraphicFramePr>
        <p:xfrm>
          <a:off x="283889" y="1293876"/>
          <a:ext cx="4492589" cy="111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811">
                  <a:extLst>
                    <a:ext uri="{9D8B030D-6E8A-4147-A177-3AD203B41FA5}">
                      <a16:colId xmlns:a16="http://schemas.microsoft.com/office/drawing/2014/main" val="1342918136"/>
                    </a:ext>
                  </a:extLst>
                </a:gridCol>
                <a:gridCol w="1106449">
                  <a:extLst>
                    <a:ext uri="{9D8B030D-6E8A-4147-A177-3AD203B41FA5}">
                      <a16:colId xmlns:a16="http://schemas.microsoft.com/office/drawing/2014/main" val="1435009863"/>
                    </a:ext>
                  </a:extLst>
                </a:gridCol>
                <a:gridCol w="1086514">
                  <a:extLst>
                    <a:ext uri="{9D8B030D-6E8A-4147-A177-3AD203B41FA5}">
                      <a16:colId xmlns:a16="http://schemas.microsoft.com/office/drawing/2014/main" val="2348341716"/>
                    </a:ext>
                  </a:extLst>
                </a:gridCol>
                <a:gridCol w="993815">
                  <a:extLst>
                    <a:ext uri="{9D8B030D-6E8A-4147-A177-3AD203B41FA5}">
                      <a16:colId xmlns:a16="http://schemas.microsoft.com/office/drawing/2014/main" val="2217207991"/>
                    </a:ext>
                  </a:extLst>
                </a:gridCol>
              </a:tblGrid>
              <a:tr h="328944">
                <a:tc>
                  <a:txBody>
                    <a:bodyPr/>
                    <a:lstStyle/>
                    <a:p>
                      <a:r>
                        <a:rPr lang="en-US" sz="1200"/>
                        <a:t>No Transmit</a:t>
                      </a:r>
                    </a:p>
                  </a:txBody>
                  <a:tcPr>
                    <a:solidFill>
                      <a:srgbClr val="BC122B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Min</a:t>
                      </a:r>
                    </a:p>
                  </a:txBody>
                  <a:tcPr>
                    <a:solidFill>
                      <a:srgbClr val="BC122B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Max</a:t>
                      </a:r>
                    </a:p>
                  </a:txBody>
                  <a:tcPr>
                    <a:solidFill>
                      <a:srgbClr val="BC122B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Mean</a:t>
                      </a:r>
                    </a:p>
                  </a:txBody>
                  <a:tcPr>
                    <a:solidFill>
                      <a:srgbClr val="BC122B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790647"/>
                  </a:ext>
                </a:extLst>
              </a:tr>
              <a:tr h="393840">
                <a:tc>
                  <a:txBody>
                    <a:bodyPr/>
                    <a:lstStyle/>
                    <a:p>
                      <a:r>
                        <a:rPr lang="en-US" sz="1200"/>
                        <a:t>Power (</a:t>
                      </a:r>
                      <a:r>
                        <a:rPr lang="en-US" sz="1200" err="1"/>
                        <a:t>mW</a:t>
                      </a:r>
                      <a:r>
                        <a:rPr lang="en-US" sz="1200"/>
                        <a:t>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4.6707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7.5945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5.9900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4461"/>
                  </a:ext>
                </a:extLst>
              </a:tr>
              <a:tr h="393840">
                <a:tc>
                  <a:txBody>
                    <a:bodyPr/>
                    <a:lstStyle/>
                    <a:p>
                      <a:r>
                        <a:rPr lang="en-US" sz="1200"/>
                        <a:t>Current (mA)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1.4154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2.3014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1.8152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10759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3E9361E-C09B-70A0-C5C0-50EF0B62C922}"/>
              </a:ext>
            </a:extLst>
          </p:cNvPr>
          <p:cNvGraphicFramePr>
            <a:graphicFrameLocks noGrp="1"/>
          </p:cNvGraphicFramePr>
          <p:nvPr/>
        </p:nvGraphicFramePr>
        <p:xfrm>
          <a:off x="283889" y="2749207"/>
          <a:ext cx="4492589" cy="12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811">
                  <a:extLst>
                    <a:ext uri="{9D8B030D-6E8A-4147-A177-3AD203B41FA5}">
                      <a16:colId xmlns:a16="http://schemas.microsoft.com/office/drawing/2014/main" val="1342918136"/>
                    </a:ext>
                  </a:extLst>
                </a:gridCol>
                <a:gridCol w="1106449">
                  <a:extLst>
                    <a:ext uri="{9D8B030D-6E8A-4147-A177-3AD203B41FA5}">
                      <a16:colId xmlns:a16="http://schemas.microsoft.com/office/drawing/2014/main" val="1435009863"/>
                    </a:ext>
                  </a:extLst>
                </a:gridCol>
                <a:gridCol w="1086514">
                  <a:extLst>
                    <a:ext uri="{9D8B030D-6E8A-4147-A177-3AD203B41FA5}">
                      <a16:colId xmlns:a16="http://schemas.microsoft.com/office/drawing/2014/main" val="2348341716"/>
                    </a:ext>
                  </a:extLst>
                </a:gridCol>
                <a:gridCol w="993815">
                  <a:extLst>
                    <a:ext uri="{9D8B030D-6E8A-4147-A177-3AD203B41FA5}">
                      <a16:colId xmlns:a16="http://schemas.microsoft.com/office/drawing/2014/main" val="2217207991"/>
                    </a:ext>
                  </a:extLst>
                </a:gridCol>
              </a:tblGrid>
              <a:tr h="328944">
                <a:tc>
                  <a:txBody>
                    <a:bodyPr/>
                    <a:lstStyle/>
                    <a:p>
                      <a:r>
                        <a:rPr lang="en-US" sz="1200"/>
                        <a:t>Transmit every 5ms</a:t>
                      </a:r>
                    </a:p>
                  </a:txBody>
                  <a:tcPr>
                    <a:solidFill>
                      <a:srgbClr val="BC122B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Min</a:t>
                      </a:r>
                    </a:p>
                  </a:txBody>
                  <a:tcPr>
                    <a:solidFill>
                      <a:srgbClr val="BC122B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Max</a:t>
                      </a:r>
                    </a:p>
                  </a:txBody>
                  <a:tcPr>
                    <a:solidFill>
                      <a:srgbClr val="BC122B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Mean</a:t>
                      </a:r>
                    </a:p>
                  </a:txBody>
                  <a:tcPr>
                    <a:solidFill>
                      <a:srgbClr val="BC122B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790647"/>
                  </a:ext>
                </a:extLst>
              </a:tr>
              <a:tr h="393840">
                <a:tc>
                  <a:txBody>
                    <a:bodyPr/>
                    <a:lstStyle/>
                    <a:p>
                      <a:r>
                        <a:rPr lang="en-US" sz="1200"/>
                        <a:t>Power (</a:t>
                      </a:r>
                      <a:r>
                        <a:rPr lang="en-US" sz="1200" err="1"/>
                        <a:t>mW</a:t>
                      </a:r>
                      <a:r>
                        <a:rPr lang="en-US" sz="1200"/>
                        <a:t>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4.6707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7.5945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5.9900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4461"/>
                  </a:ext>
                </a:extLst>
              </a:tr>
              <a:tr h="393840">
                <a:tc>
                  <a:txBody>
                    <a:bodyPr/>
                    <a:lstStyle/>
                    <a:p>
                      <a:r>
                        <a:rPr lang="en-US" sz="1200"/>
                        <a:t>Current (mA)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1.4154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2.3014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1.8152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107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3428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Prototype Implementations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  <a:ea typeface="Open Sans ExtraBold"/>
                <a:sym typeface="Open Sans ExtraBold"/>
              </a:rPr>
              <a:t> - ????</a:t>
            </a:r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ED9BC-32AB-036C-9D71-CC9D6E510C45}"/>
              </a:ext>
            </a:extLst>
          </p:cNvPr>
          <p:cNvSpPr txBox="1"/>
          <p:nvPr/>
        </p:nvSpPr>
        <p:spPr>
          <a:xfrm>
            <a:off x="-1" y="4335738"/>
            <a:ext cx="1124989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37-38</a:t>
            </a:r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D896B86-F35F-7FC6-4C37-05E699BC37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7" r="1133" b="-1031"/>
          <a:stretch/>
        </p:blipFill>
        <p:spPr>
          <a:xfrm>
            <a:off x="4808575" y="1576373"/>
            <a:ext cx="4258393" cy="708240"/>
          </a:xfrm>
          <a:prstGeom prst="rect">
            <a:avLst/>
          </a:prstGeom>
        </p:spPr>
      </p:pic>
      <p:pic>
        <p:nvPicPr>
          <p:cNvPr id="8" name="Picture 7" descr="A black line with black text&#10;&#10;Description automatically generated">
            <a:extLst>
              <a:ext uri="{FF2B5EF4-FFF2-40B4-BE49-F238E27FC236}">
                <a16:creationId xmlns:a16="http://schemas.microsoft.com/office/drawing/2014/main" id="{64DBB5D4-9033-5634-E2BB-9E5B3B639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911" y="3042684"/>
            <a:ext cx="3361217" cy="653016"/>
          </a:xfrm>
          <a:prstGeom prst="rect">
            <a:avLst/>
          </a:prstGeom>
          <a:ln w="28575">
            <a:solidFill>
              <a:srgbClr val="BC122B"/>
            </a:solidFill>
          </a:ln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6CB21B3-A57F-73A2-DA4E-6F7027268BC1}"/>
              </a:ext>
            </a:extLst>
          </p:cNvPr>
          <p:cNvGraphicFramePr>
            <a:graphicFrameLocks noGrp="1"/>
          </p:cNvGraphicFramePr>
          <p:nvPr/>
        </p:nvGraphicFramePr>
        <p:xfrm>
          <a:off x="283889" y="1293876"/>
          <a:ext cx="4492589" cy="111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811">
                  <a:extLst>
                    <a:ext uri="{9D8B030D-6E8A-4147-A177-3AD203B41FA5}">
                      <a16:colId xmlns:a16="http://schemas.microsoft.com/office/drawing/2014/main" val="1342918136"/>
                    </a:ext>
                  </a:extLst>
                </a:gridCol>
                <a:gridCol w="1106449">
                  <a:extLst>
                    <a:ext uri="{9D8B030D-6E8A-4147-A177-3AD203B41FA5}">
                      <a16:colId xmlns:a16="http://schemas.microsoft.com/office/drawing/2014/main" val="1435009863"/>
                    </a:ext>
                  </a:extLst>
                </a:gridCol>
                <a:gridCol w="1086514">
                  <a:extLst>
                    <a:ext uri="{9D8B030D-6E8A-4147-A177-3AD203B41FA5}">
                      <a16:colId xmlns:a16="http://schemas.microsoft.com/office/drawing/2014/main" val="2348341716"/>
                    </a:ext>
                  </a:extLst>
                </a:gridCol>
                <a:gridCol w="993815">
                  <a:extLst>
                    <a:ext uri="{9D8B030D-6E8A-4147-A177-3AD203B41FA5}">
                      <a16:colId xmlns:a16="http://schemas.microsoft.com/office/drawing/2014/main" val="2217207991"/>
                    </a:ext>
                  </a:extLst>
                </a:gridCol>
              </a:tblGrid>
              <a:tr h="328944">
                <a:tc>
                  <a:txBody>
                    <a:bodyPr/>
                    <a:lstStyle/>
                    <a:p>
                      <a:r>
                        <a:rPr lang="en-US" sz="1200"/>
                        <a:t>No Transmit</a:t>
                      </a:r>
                    </a:p>
                  </a:txBody>
                  <a:tcPr>
                    <a:solidFill>
                      <a:srgbClr val="BC122B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Min</a:t>
                      </a:r>
                    </a:p>
                  </a:txBody>
                  <a:tcPr>
                    <a:solidFill>
                      <a:srgbClr val="BC122B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Max</a:t>
                      </a:r>
                    </a:p>
                  </a:txBody>
                  <a:tcPr>
                    <a:solidFill>
                      <a:srgbClr val="BC122B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Mean</a:t>
                      </a:r>
                    </a:p>
                  </a:txBody>
                  <a:tcPr>
                    <a:solidFill>
                      <a:srgbClr val="BC122B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790647"/>
                  </a:ext>
                </a:extLst>
              </a:tr>
              <a:tr h="393840">
                <a:tc>
                  <a:txBody>
                    <a:bodyPr/>
                    <a:lstStyle/>
                    <a:p>
                      <a:r>
                        <a:rPr lang="en-US" sz="1200"/>
                        <a:t>Power (</a:t>
                      </a:r>
                      <a:r>
                        <a:rPr lang="en-US" sz="1200" err="1"/>
                        <a:t>mW</a:t>
                      </a:r>
                      <a:r>
                        <a:rPr lang="en-US" sz="1200"/>
                        <a:t>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4.6707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7.5945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5.9900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4461"/>
                  </a:ext>
                </a:extLst>
              </a:tr>
              <a:tr h="393840">
                <a:tc>
                  <a:txBody>
                    <a:bodyPr/>
                    <a:lstStyle/>
                    <a:p>
                      <a:r>
                        <a:rPr lang="en-US" sz="1200"/>
                        <a:t>Current (mA)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1.4154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2.3014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1.8152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10759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3E9361E-C09B-70A0-C5C0-50EF0B62C922}"/>
              </a:ext>
            </a:extLst>
          </p:cNvPr>
          <p:cNvGraphicFramePr>
            <a:graphicFrameLocks noGrp="1"/>
          </p:cNvGraphicFramePr>
          <p:nvPr/>
        </p:nvGraphicFramePr>
        <p:xfrm>
          <a:off x="283889" y="2749207"/>
          <a:ext cx="4492589" cy="12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811">
                  <a:extLst>
                    <a:ext uri="{9D8B030D-6E8A-4147-A177-3AD203B41FA5}">
                      <a16:colId xmlns:a16="http://schemas.microsoft.com/office/drawing/2014/main" val="1342918136"/>
                    </a:ext>
                  </a:extLst>
                </a:gridCol>
                <a:gridCol w="1106449">
                  <a:extLst>
                    <a:ext uri="{9D8B030D-6E8A-4147-A177-3AD203B41FA5}">
                      <a16:colId xmlns:a16="http://schemas.microsoft.com/office/drawing/2014/main" val="1435009863"/>
                    </a:ext>
                  </a:extLst>
                </a:gridCol>
                <a:gridCol w="1086514">
                  <a:extLst>
                    <a:ext uri="{9D8B030D-6E8A-4147-A177-3AD203B41FA5}">
                      <a16:colId xmlns:a16="http://schemas.microsoft.com/office/drawing/2014/main" val="2348341716"/>
                    </a:ext>
                  </a:extLst>
                </a:gridCol>
                <a:gridCol w="993815">
                  <a:extLst>
                    <a:ext uri="{9D8B030D-6E8A-4147-A177-3AD203B41FA5}">
                      <a16:colId xmlns:a16="http://schemas.microsoft.com/office/drawing/2014/main" val="2217207991"/>
                    </a:ext>
                  </a:extLst>
                </a:gridCol>
              </a:tblGrid>
              <a:tr h="328944">
                <a:tc>
                  <a:txBody>
                    <a:bodyPr/>
                    <a:lstStyle/>
                    <a:p>
                      <a:r>
                        <a:rPr lang="en-US" sz="1200"/>
                        <a:t>Transmit every 5ms</a:t>
                      </a:r>
                    </a:p>
                  </a:txBody>
                  <a:tcPr>
                    <a:solidFill>
                      <a:srgbClr val="BC122B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Min</a:t>
                      </a:r>
                    </a:p>
                  </a:txBody>
                  <a:tcPr>
                    <a:solidFill>
                      <a:srgbClr val="BC122B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Max</a:t>
                      </a:r>
                    </a:p>
                  </a:txBody>
                  <a:tcPr>
                    <a:solidFill>
                      <a:srgbClr val="BC122B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Mean</a:t>
                      </a:r>
                    </a:p>
                  </a:txBody>
                  <a:tcPr>
                    <a:solidFill>
                      <a:srgbClr val="BC122B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790647"/>
                  </a:ext>
                </a:extLst>
              </a:tr>
              <a:tr h="393840">
                <a:tc>
                  <a:txBody>
                    <a:bodyPr/>
                    <a:lstStyle/>
                    <a:p>
                      <a:r>
                        <a:rPr lang="en-US" sz="1200"/>
                        <a:t>Power (</a:t>
                      </a:r>
                      <a:r>
                        <a:rPr lang="en-US" sz="1200" err="1"/>
                        <a:t>mW</a:t>
                      </a:r>
                      <a:r>
                        <a:rPr lang="en-US" sz="1200"/>
                        <a:t>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4.6707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7.5945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5.9900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4461"/>
                  </a:ext>
                </a:extLst>
              </a:tr>
              <a:tr h="393840">
                <a:tc>
                  <a:txBody>
                    <a:bodyPr/>
                    <a:lstStyle/>
                    <a:p>
                      <a:r>
                        <a:rPr lang="en-US" sz="1200"/>
                        <a:t>Current (mA)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1.4154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2.3014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1.8152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1075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31CF6FD-819A-B9DE-AA0E-81ED1BE37EB4}"/>
              </a:ext>
            </a:extLst>
          </p:cNvPr>
          <p:cNvSpPr txBox="1"/>
          <p:nvPr/>
        </p:nvSpPr>
        <p:spPr>
          <a:xfrm>
            <a:off x="7505921" y="3804462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+10% buffer</a:t>
            </a:r>
          </a:p>
        </p:txBody>
      </p:sp>
    </p:spTree>
    <p:extLst>
      <p:ext uri="{BB962C8B-B14F-4D97-AF65-F5344CB8AC3E}">
        <p14:creationId xmlns:p14="http://schemas.microsoft.com/office/powerpoint/2010/main" val="933750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</a:rPr>
              <a:t>References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C8DE32-2244-4C85-1625-697A1FC8CBD2}"/>
              </a:ext>
            </a:extLst>
          </p:cNvPr>
          <p:cNvSpPr txBox="1"/>
          <p:nvPr/>
        </p:nvSpPr>
        <p:spPr>
          <a:xfrm>
            <a:off x="686204" y="1120867"/>
            <a:ext cx="8102560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tx1"/>
                </a:solidFill>
              </a:rPr>
              <a:t>[1] “CC13xx/CC26xx Hardware Configuration and PCB Design Considerations.” Accessed: Dec. 04, 2023. [Online]. Available: https://www.ti.com/lit/an/swra640g/swra640g.pdf?ts=1701669788758&amp;ref_url=https%253A%252F%252Fwww.google.com%252F</a:t>
            </a:r>
          </a:p>
          <a:p>
            <a:endParaRPr lang="en-US" sz="1200">
              <a:solidFill>
                <a:schemeClr val="tx1"/>
              </a:solidFill>
            </a:endParaRPr>
          </a:p>
          <a:p>
            <a:r>
              <a:rPr lang="en-US" sz="1200">
                <a:solidFill>
                  <a:schemeClr val="tx1"/>
                </a:solidFill>
              </a:rPr>
              <a:t>[2] V. Deep et al., "Experimental Study of Lifecycle Management Protocols for </a:t>
            </a:r>
            <a:r>
              <a:rPr lang="en-US" sz="1200" err="1">
                <a:solidFill>
                  <a:schemeClr val="tx1"/>
                </a:solidFill>
              </a:rPr>
              <a:t>Batteryless</a:t>
            </a:r>
            <a:r>
              <a:rPr lang="en-US" sz="1200">
                <a:solidFill>
                  <a:schemeClr val="tx1"/>
                </a:solidFill>
              </a:rPr>
              <a:t> Intermittent Communication," 2021 IEEE 18th International Conference on Mobile Ad Hoc and Smart Systems (MASS), Denver, CO, USA, 2021, pp. 355-363, </a:t>
            </a:r>
            <a:r>
              <a:rPr lang="en-US" sz="1200" err="1">
                <a:solidFill>
                  <a:schemeClr val="tx1"/>
                </a:solidFill>
              </a:rPr>
              <a:t>doi</a:t>
            </a:r>
            <a:r>
              <a:rPr lang="en-US" sz="1200">
                <a:solidFill>
                  <a:schemeClr val="tx1"/>
                </a:solidFill>
              </a:rPr>
              <a:t>: 10.1109/MASS52906.2021.00052.</a:t>
            </a:r>
          </a:p>
          <a:p>
            <a:endParaRPr lang="en-US" sz="1200">
              <a:solidFill>
                <a:schemeClr val="tx1"/>
              </a:solidFill>
            </a:endParaRPr>
          </a:p>
          <a:p>
            <a:r>
              <a:rPr lang="en-US" sz="1200">
                <a:solidFill>
                  <a:schemeClr val="tx1"/>
                </a:solidFill>
              </a:rPr>
              <a:t>[3] V. Deep, M. L. Wymore, D. Qiao and H. Duwe, "Toward a Shared Sense of Time for a Network of </a:t>
            </a:r>
            <a:r>
              <a:rPr lang="en-US" sz="1200" err="1">
                <a:solidFill>
                  <a:schemeClr val="tx1"/>
                </a:solidFill>
              </a:rPr>
              <a:t>Batteryless</a:t>
            </a:r>
            <a:r>
              <a:rPr lang="en-US" sz="1200">
                <a:solidFill>
                  <a:schemeClr val="tx1"/>
                </a:solidFill>
              </a:rPr>
              <a:t>, Intermittently-powered Nodes," 2022 IEEE International Performance, Computing, and Communications Conference (IPCCC), Austin, TX, USA, 2022, pp. 138-146, </a:t>
            </a:r>
            <a:r>
              <a:rPr lang="en-US" sz="1200" err="1">
                <a:solidFill>
                  <a:schemeClr val="tx1"/>
                </a:solidFill>
              </a:rPr>
              <a:t>doi</a:t>
            </a:r>
            <a:r>
              <a:rPr lang="en-US" sz="1200">
                <a:solidFill>
                  <a:schemeClr val="tx1"/>
                </a:solidFill>
              </a:rPr>
              <a:t>: 10.1109/IPCCC55026.2022.9894317.</a:t>
            </a:r>
          </a:p>
          <a:p>
            <a:endParaRPr lang="en-US" sz="1200">
              <a:solidFill>
                <a:schemeClr val="tx1"/>
              </a:solidFill>
            </a:endParaRPr>
          </a:p>
          <a:p>
            <a:r>
              <a:rPr lang="en-US" sz="1200">
                <a:solidFill>
                  <a:schemeClr val="tx1"/>
                </a:solidFill>
              </a:rPr>
              <a:t>[4] Jasper de Winkel, Carlo Delle Donne, Kasim Sinan Yildirim, Przemysław </a:t>
            </a:r>
            <a:r>
              <a:rPr lang="en-US" sz="1200" err="1">
                <a:solidFill>
                  <a:schemeClr val="tx1"/>
                </a:solidFill>
              </a:rPr>
              <a:t>Pawełczak</a:t>
            </a:r>
            <a:r>
              <a:rPr lang="en-US" sz="1200">
                <a:solidFill>
                  <a:schemeClr val="tx1"/>
                </a:solidFill>
              </a:rPr>
              <a:t>, and Josiah Hester. 2020. Reliable Timekeeping for Intermittent Computing. In Proceedings of the Twenty-Fifth International Conference on Architectural Support for Programming Languages and Operating Systems (ASPLOS '20). Association for Computing Machinery, New York, NY, USA, 53–67. https://doi.org/10.1145/3373376.3378464</a:t>
            </a:r>
          </a:p>
          <a:p>
            <a:endParaRPr lang="en-US" sz="1200">
              <a:solidFill>
                <a:schemeClr val="tx1"/>
              </a:solidFill>
            </a:endParaRPr>
          </a:p>
          <a:p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90255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02C6D5-DEF1-2E6F-8280-A426C105A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52" y="635342"/>
            <a:ext cx="8101851" cy="3866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30931F-3C40-3174-2A28-A4AFE98E4E5E}"/>
              </a:ext>
            </a:extLst>
          </p:cNvPr>
          <p:cNvSpPr txBox="1"/>
          <p:nvPr/>
        </p:nvSpPr>
        <p:spPr>
          <a:xfrm>
            <a:off x="675434" y="287150"/>
            <a:ext cx="786512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chemeClr val="dk1"/>
                </a:solidFill>
              </a:rPr>
              <a:t>Goal: </a:t>
            </a:r>
            <a:r>
              <a:rPr lang="en-US" sz="1500">
                <a:solidFill>
                  <a:schemeClr val="dk1"/>
                </a:solidFill>
              </a:rPr>
              <a:t>Create testbed for researchers to use for the </a:t>
            </a:r>
            <a:r>
              <a:rPr lang="en-US" sz="1500" err="1">
                <a:solidFill>
                  <a:schemeClr val="dk1"/>
                </a:solidFill>
              </a:rPr>
              <a:t>batteryless</a:t>
            </a:r>
            <a:r>
              <a:rPr lang="en-US" sz="1500">
                <a:solidFill>
                  <a:schemeClr val="dk1"/>
                </a:solidFill>
              </a:rPr>
              <a:t> nodes they are developing.</a:t>
            </a:r>
            <a:endParaRPr 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593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Conceptual Design Diagram 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  <a:ea typeface="Open Sans ExtraBold"/>
                <a:sym typeface="Open Sans ExtraBold"/>
              </a:rPr>
              <a:t>- Hardware</a:t>
            </a:r>
            <a:endParaRPr lang="en-US" sz="2200">
              <a:solidFill>
                <a:schemeClr val="accent2">
                  <a:lumMod val="75000"/>
                </a:schemeClr>
              </a:solidFill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lang="en-US" sz="2200">
              <a:solidFill>
                <a:srgbClr val="C8102E"/>
              </a:solidFill>
              <a:ea typeface="Open Sans ExtraBold"/>
            </a:endParaRPr>
          </a:p>
          <a:p>
            <a:pPr marL="285750" indent="-285750">
              <a:buFont typeface="Symbol"/>
              <a:buChar char="•"/>
            </a:pPr>
            <a:endParaRPr lang="en-US" sz="1050">
              <a:solidFill>
                <a:srgbClr val="4C4C4C"/>
              </a:solidFill>
              <a:latin typeface="Constantia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pic>
        <p:nvPicPr>
          <p:cNvPr id="2" name="Picture 1" descr="A diagram of a computer program&#10;&#10;Description automatically generated">
            <a:extLst>
              <a:ext uri="{FF2B5EF4-FFF2-40B4-BE49-F238E27FC236}">
                <a16:creationId xmlns:a16="http://schemas.microsoft.com/office/drawing/2014/main" id="{E89F45F5-F2A0-EB34-AB7E-AB42F3FEF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40" y="1167883"/>
            <a:ext cx="7713920" cy="345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548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1144504" y="1056242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System Design</a:t>
            </a:r>
            <a:endParaRPr lang="en-US"/>
          </a:p>
          <a:p>
            <a:endParaRPr lang="en-US" sz="1050">
              <a:solidFill>
                <a:srgbClr val="4C4C4C"/>
              </a:solidFill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C7539A-857D-4FF1-C7D1-E84308829B5B}"/>
              </a:ext>
            </a:extLst>
          </p:cNvPr>
          <p:cNvSpPr/>
          <p:nvPr/>
        </p:nvSpPr>
        <p:spPr>
          <a:xfrm>
            <a:off x="268153" y="2555828"/>
            <a:ext cx="718704" cy="5541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/>
              </a:rPr>
              <a:t>Host</a:t>
            </a: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312663-10C4-9A84-3E78-71A864B071B2}"/>
              </a:ext>
            </a:extLst>
          </p:cNvPr>
          <p:cNvSpPr/>
          <p:nvPr/>
        </p:nvSpPr>
        <p:spPr>
          <a:xfrm>
            <a:off x="1419118" y="2585961"/>
            <a:ext cx="762001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/>
              </a:rPr>
              <a:t>Sink</a:t>
            </a: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6BECC3-FC1E-31AF-9EC0-EB10C69FE789}"/>
              </a:ext>
            </a:extLst>
          </p:cNvPr>
          <p:cNvSpPr/>
          <p:nvPr/>
        </p:nvSpPr>
        <p:spPr>
          <a:xfrm>
            <a:off x="2734182" y="2585961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0x01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B6DE35-A3E9-2398-1363-5A30B6BF47D3}"/>
              </a:ext>
            </a:extLst>
          </p:cNvPr>
          <p:cNvSpPr/>
          <p:nvPr/>
        </p:nvSpPr>
        <p:spPr>
          <a:xfrm>
            <a:off x="2734182" y="3735106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0x02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1524162-6769-5701-6D85-889F19ABE4C1}"/>
              </a:ext>
            </a:extLst>
          </p:cNvPr>
          <p:cNvSpPr/>
          <p:nvPr/>
        </p:nvSpPr>
        <p:spPr>
          <a:xfrm>
            <a:off x="2734182" y="1430670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 0x00</a:t>
            </a:r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10B9241-1109-D8BF-1CAC-9103B32C1A25}"/>
              </a:ext>
            </a:extLst>
          </p:cNvPr>
          <p:cNvSpPr/>
          <p:nvPr/>
        </p:nvSpPr>
        <p:spPr>
          <a:xfrm>
            <a:off x="7146408" y="2585961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0x11</a:t>
            </a:r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515FFE4-3AA4-72D5-0D50-78A345734CC9}"/>
              </a:ext>
            </a:extLst>
          </p:cNvPr>
          <p:cNvSpPr/>
          <p:nvPr/>
        </p:nvSpPr>
        <p:spPr>
          <a:xfrm>
            <a:off x="7146408" y="3735106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0x12</a:t>
            </a:r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83A3B72-B8C9-BF31-4FF9-A44D2123FD5B}"/>
              </a:ext>
            </a:extLst>
          </p:cNvPr>
          <p:cNvSpPr/>
          <p:nvPr/>
        </p:nvSpPr>
        <p:spPr>
          <a:xfrm>
            <a:off x="7146408" y="1430670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 0x10</a:t>
            </a:r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66960D5-C615-C1D2-4550-7648BEE568A5}"/>
              </a:ext>
            </a:extLst>
          </p:cNvPr>
          <p:cNvSpPr/>
          <p:nvPr/>
        </p:nvSpPr>
        <p:spPr>
          <a:xfrm>
            <a:off x="4940294" y="2579815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0x0</a:t>
            </a:r>
            <a:r>
              <a:rPr lang="en-US"/>
              <a:t>9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B26A73C-0277-946B-36F9-D29969416326}"/>
              </a:ext>
            </a:extLst>
          </p:cNvPr>
          <p:cNvSpPr/>
          <p:nvPr/>
        </p:nvSpPr>
        <p:spPr>
          <a:xfrm>
            <a:off x="4940294" y="3728960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0x0A</a:t>
            </a:r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BE0FE8F-D48A-83B5-2B9D-DC630F70D0CB}"/>
              </a:ext>
            </a:extLst>
          </p:cNvPr>
          <p:cNvSpPr/>
          <p:nvPr/>
        </p:nvSpPr>
        <p:spPr>
          <a:xfrm>
            <a:off x="4940294" y="1424524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0x0</a:t>
            </a:r>
            <a:r>
              <a:rPr lang="en-US"/>
              <a:t>8</a:t>
            </a:r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0237FC9E-78E9-23A9-F948-D5DB1AE6642F}"/>
              </a:ext>
            </a:extLst>
          </p:cNvPr>
          <p:cNvCxnSpPr>
            <a:cxnSpLocks/>
          </p:cNvCxnSpPr>
          <p:nvPr/>
        </p:nvCxnSpPr>
        <p:spPr>
          <a:xfrm flipH="1" flipV="1">
            <a:off x="3741278" y="3976777"/>
            <a:ext cx="1141712" cy="23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D6BDBF9C-200F-D3E3-F000-C7F961DEF9A8}"/>
              </a:ext>
            </a:extLst>
          </p:cNvPr>
          <p:cNvCxnSpPr>
            <a:cxnSpLocks/>
          </p:cNvCxnSpPr>
          <p:nvPr/>
        </p:nvCxnSpPr>
        <p:spPr>
          <a:xfrm flipH="1">
            <a:off x="1012866" y="2833983"/>
            <a:ext cx="308406" cy="1683"/>
          </a:xfrm>
          <a:prstGeom prst="straightConnector1">
            <a:avLst/>
          </a:prstGeom>
          <a:ln w="38100">
            <a:solidFill>
              <a:schemeClr val="bg2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26CE4A-C890-BCE0-9436-982B0715A84E}"/>
              </a:ext>
            </a:extLst>
          </p:cNvPr>
          <p:cNvCxnSpPr>
            <a:cxnSpLocks/>
          </p:cNvCxnSpPr>
          <p:nvPr/>
        </p:nvCxnSpPr>
        <p:spPr>
          <a:xfrm flipH="1">
            <a:off x="8673850" y="2003308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F7DCFD-64D1-8CA9-54C9-D772AF75951E}"/>
              </a:ext>
            </a:extLst>
          </p:cNvPr>
          <p:cNvCxnSpPr>
            <a:cxnSpLocks/>
          </p:cNvCxnSpPr>
          <p:nvPr/>
        </p:nvCxnSpPr>
        <p:spPr>
          <a:xfrm flipH="1">
            <a:off x="8673850" y="3151910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03866DC-1056-5D01-F86A-F4BBA4E04FF7}"/>
              </a:ext>
            </a:extLst>
          </p:cNvPr>
          <p:cNvCxnSpPr>
            <a:cxnSpLocks/>
          </p:cNvCxnSpPr>
          <p:nvPr/>
        </p:nvCxnSpPr>
        <p:spPr>
          <a:xfrm flipH="1">
            <a:off x="241100" y="1636233"/>
            <a:ext cx="368276" cy="1683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BDCFBEE-0219-CF00-BAB5-251FF938B06E}"/>
              </a:ext>
            </a:extLst>
          </p:cNvPr>
          <p:cNvSpPr txBox="1"/>
          <p:nvPr/>
        </p:nvSpPr>
        <p:spPr>
          <a:xfrm>
            <a:off x="560614" y="1513114"/>
            <a:ext cx="2465612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4C4C4C"/>
                </a:solidFill>
              </a:rPr>
              <a:t>UART Connection</a:t>
            </a:r>
            <a:endParaRPr lang="en-US" sz="1100"/>
          </a:p>
          <a:p>
            <a:r>
              <a:rPr lang="en-US" sz="1100">
                <a:solidFill>
                  <a:srgbClr val="4C4C4C"/>
                </a:solidFill>
              </a:rPr>
              <a:t>Sniffer Band Comm. (2.4GHz)</a:t>
            </a:r>
          </a:p>
          <a:p>
            <a:endParaRPr lang="en-US" sz="1100">
              <a:solidFill>
                <a:srgbClr val="4C4C4C"/>
              </a:solidFill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2FA865F-E137-AF15-A623-31FC57C06F8E}"/>
              </a:ext>
            </a:extLst>
          </p:cNvPr>
          <p:cNvCxnSpPr>
            <a:cxnSpLocks/>
          </p:cNvCxnSpPr>
          <p:nvPr/>
        </p:nvCxnSpPr>
        <p:spPr>
          <a:xfrm flipH="1">
            <a:off x="239295" y="1806617"/>
            <a:ext cx="370996" cy="5203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1227214-81C1-B0EA-5BD8-BB1A4BC80DBD}"/>
              </a:ext>
            </a:extLst>
          </p:cNvPr>
          <p:cNvCxnSpPr>
            <a:cxnSpLocks/>
          </p:cNvCxnSpPr>
          <p:nvPr/>
        </p:nvCxnSpPr>
        <p:spPr>
          <a:xfrm flipH="1" flipV="1">
            <a:off x="3741277" y="2826157"/>
            <a:ext cx="1141712" cy="23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6B75D2-4E17-D007-57BC-2F44BB64AD39}"/>
              </a:ext>
            </a:extLst>
          </p:cNvPr>
          <p:cNvCxnSpPr>
            <a:cxnSpLocks/>
          </p:cNvCxnSpPr>
          <p:nvPr/>
        </p:nvCxnSpPr>
        <p:spPr>
          <a:xfrm flipH="1" flipV="1">
            <a:off x="3741276" y="1690777"/>
            <a:ext cx="1141712" cy="23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415DB01-3060-BBF3-7B98-4838311DD938}"/>
              </a:ext>
            </a:extLst>
          </p:cNvPr>
          <p:cNvCxnSpPr>
            <a:cxnSpLocks/>
          </p:cNvCxnSpPr>
          <p:nvPr/>
        </p:nvCxnSpPr>
        <p:spPr>
          <a:xfrm flipH="1" flipV="1">
            <a:off x="5951075" y="1690777"/>
            <a:ext cx="1141712" cy="23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526FB15-2841-8A63-1F27-0B77BB78DC56}"/>
              </a:ext>
            </a:extLst>
          </p:cNvPr>
          <p:cNvCxnSpPr>
            <a:cxnSpLocks/>
          </p:cNvCxnSpPr>
          <p:nvPr/>
        </p:nvCxnSpPr>
        <p:spPr>
          <a:xfrm flipH="1" flipV="1">
            <a:off x="5951074" y="2826157"/>
            <a:ext cx="1141712" cy="23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BDEC8E1-1975-E485-BDD1-1D6EA1D79FDC}"/>
              </a:ext>
            </a:extLst>
          </p:cNvPr>
          <p:cNvCxnSpPr>
            <a:cxnSpLocks/>
          </p:cNvCxnSpPr>
          <p:nvPr/>
        </p:nvCxnSpPr>
        <p:spPr>
          <a:xfrm flipH="1" flipV="1">
            <a:off x="5951074" y="3976777"/>
            <a:ext cx="1141712" cy="23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AD117EB-ECEE-B4C7-D84F-5D5BC9F30883}"/>
              </a:ext>
            </a:extLst>
          </p:cNvPr>
          <p:cNvCxnSpPr>
            <a:cxnSpLocks/>
          </p:cNvCxnSpPr>
          <p:nvPr/>
        </p:nvCxnSpPr>
        <p:spPr>
          <a:xfrm flipH="1" flipV="1">
            <a:off x="1952882" y="3107329"/>
            <a:ext cx="751938" cy="768835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CC4814E-0739-06A6-A48D-5D5731B308E4}"/>
              </a:ext>
            </a:extLst>
          </p:cNvPr>
          <p:cNvCxnSpPr>
            <a:cxnSpLocks/>
          </p:cNvCxnSpPr>
          <p:nvPr/>
        </p:nvCxnSpPr>
        <p:spPr>
          <a:xfrm flipV="1">
            <a:off x="1950440" y="1766209"/>
            <a:ext cx="756822" cy="768835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115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1144504" y="1056242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System Design</a:t>
            </a:r>
            <a:endParaRPr lang="en-US"/>
          </a:p>
          <a:p>
            <a:endParaRPr lang="en-US" sz="1050">
              <a:solidFill>
                <a:srgbClr val="4C4C4C"/>
              </a:solidFill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6BECC3-FC1E-31AF-9EC0-EB10C69FE789}"/>
              </a:ext>
            </a:extLst>
          </p:cNvPr>
          <p:cNvSpPr/>
          <p:nvPr/>
        </p:nvSpPr>
        <p:spPr>
          <a:xfrm>
            <a:off x="3981957" y="2481186"/>
            <a:ext cx="1226882" cy="61739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CC1352</a:t>
            </a:r>
            <a:endParaRPr lang="en-US"/>
          </a:p>
          <a:p>
            <a:pPr algn="ctr"/>
            <a:r>
              <a:rPr lang="en-US">
                <a:cs typeface="Arial"/>
              </a:rPr>
              <a:t>Primary</a:t>
            </a:r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23112F7-A740-984F-13FD-99346322CD83}"/>
              </a:ext>
            </a:extLst>
          </p:cNvPr>
          <p:cNvSpPr/>
          <p:nvPr/>
        </p:nvSpPr>
        <p:spPr>
          <a:xfrm>
            <a:off x="6195799" y="2479627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</a:t>
            </a:r>
            <a:endParaRPr lang="en-US"/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E9B28784-BB98-D47C-4A91-37C06812A7BB}"/>
              </a:ext>
            </a:extLst>
          </p:cNvPr>
          <p:cNvCxnSpPr>
            <a:cxnSpLocks/>
          </p:cNvCxnSpPr>
          <p:nvPr/>
        </p:nvCxnSpPr>
        <p:spPr>
          <a:xfrm flipH="1" flipV="1">
            <a:off x="5202687" y="2926629"/>
            <a:ext cx="956202" cy="13737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C5C6974B-0254-6C24-3E13-73BF6D43B6F5}"/>
              </a:ext>
            </a:extLst>
          </p:cNvPr>
          <p:cNvCxnSpPr>
            <a:cxnSpLocks/>
          </p:cNvCxnSpPr>
          <p:nvPr/>
        </p:nvCxnSpPr>
        <p:spPr>
          <a:xfrm flipH="1">
            <a:off x="4566293" y="3101614"/>
            <a:ext cx="5115" cy="307086"/>
          </a:xfrm>
          <a:prstGeom prst="straightConnector1">
            <a:avLst/>
          </a:prstGeom>
          <a:ln w="38100">
            <a:solidFill>
              <a:srgbClr val="7030A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4E73CAB-3B24-916F-06BD-9A570D462993}"/>
              </a:ext>
            </a:extLst>
          </p:cNvPr>
          <p:cNvCxnSpPr>
            <a:cxnSpLocks/>
          </p:cNvCxnSpPr>
          <p:nvPr/>
        </p:nvCxnSpPr>
        <p:spPr>
          <a:xfrm flipH="1" flipV="1">
            <a:off x="2916942" y="3661935"/>
            <a:ext cx="1065362" cy="7805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C6C6125D-8F82-1851-140B-CA50BEFCAB82}"/>
              </a:ext>
            </a:extLst>
          </p:cNvPr>
          <p:cNvSpPr/>
          <p:nvPr/>
        </p:nvSpPr>
        <p:spPr>
          <a:xfrm>
            <a:off x="3981957" y="3395586"/>
            <a:ext cx="1226882" cy="61739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CC1352</a:t>
            </a:r>
            <a:endParaRPr lang="en-US"/>
          </a:p>
          <a:p>
            <a:pPr algn="ctr"/>
            <a:r>
              <a:rPr lang="en-US">
                <a:cs typeface="Arial"/>
              </a:rPr>
              <a:t> Relay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62CBC9-E549-5C88-4C8E-9FBAC4BE610E}"/>
              </a:ext>
            </a:extLst>
          </p:cNvPr>
          <p:cNvSpPr txBox="1"/>
          <p:nvPr/>
        </p:nvSpPr>
        <p:spPr>
          <a:xfrm>
            <a:off x="5205882" y="2646588"/>
            <a:ext cx="122515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4C4C4C"/>
                </a:solidFill>
              </a:rPr>
              <a:t>Power Monitor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AA1621-A905-26D0-AB20-0AE6F6C3062A}"/>
              </a:ext>
            </a:extLst>
          </p:cNvPr>
          <p:cNvSpPr txBox="1"/>
          <p:nvPr/>
        </p:nvSpPr>
        <p:spPr>
          <a:xfrm>
            <a:off x="5202687" y="2256167"/>
            <a:ext cx="1617785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4C4C4C"/>
                </a:solidFill>
              </a:rPr>
              <a:t>Wired Event Generation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EE7A5-2E0D-65BC-8FEE-99FC4FB54F05}"/>
              </a:ext>
            </a:extLst>
          </p:cNvPr>
          <p:cNvSpPr txBox="1"/>
          <p:nvPr/>
        </p:nvSpPr>
        <p:spPr>
          <a:xfrm>
            <a:off x="4176346" y="3099288"/>
            <a:ext cx="41323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4C4C4C"/>
                </a:solidFill>
              </a:rPr>
              <a:t>SPI</a:t>
            </a:r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1715BB-5039-003D-29CD-82355D1E87A8}"/>
              </a:ext>
            </a:extLst>
          </p:cNvPr>
          <p:cNvCxnSpPr>
            <a:cxnSpLocks/>
          </p:cNvCxnSpPr>
          <p:nvPr/>
        </p:nvCxnSpPr>
        <p:spPr>
          <a:xfrm>
            <a:off x="5144678" y="2602295"/>
            <a:ext cx="1015874" cy="2361"/>
          </a:xfrm>
          <a:prstGeom prst="straightConnector1">
            <a:avLst/>
          </a:prstGeom>
          <a:ln w="38100"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6B86C2-AEE3-70C5-022C-1B5BEEB80BC3}"/>
              </a:ext>
            </a:extLst>
          </p:cNvPr>
          <p:cNvCxnSpPr>
            <a:cxnSpLocks/>
          </p:cNvCxnSpPr>
          <p:nvPr/>
        </p:nvCxnSpPr>
        <p:spPr>
          <a:xfrm flipV="1">
            <a:off x="6516675" y="3038180"/>
            <a:ext cx="812" cy="493616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92C6AED-98F7-0826-4F01-077EA5B76E2F}"/>
              </a:ext>
            </a:extLst>
          </p:cNvPr>
          <p:cNvSpPr txBox="1"/>
          <p:nvPr/>
        </p:nvSpPr>
        <p:spPr>
          <a:xfrm>
            <a:off x="6291677" y="3095029"/>
            <a:ext cx="1485900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>
                <a:solidFill>
                  <a:srgbClr val="4C4C4C"/>
                </a:solidFill>
              </a:rPr>
              <a:t>BOB Comm.</a:t>
            </a:r>
            <a:endParaRPr lang="en-US"/>
          </a:p>
          <a:p>
            <a:pPr algn="ctr"/>
            <a:r>
              <a:rPr lang="en-US" sz="1050">
                <a:solidFill>
                  <a:srgbClr val="4C4C4C"/>
                </a:solidFill>
              </a:rPr>
              <a:t>(Sub 1GHz)</a:t>
            </a:r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1971320-3D0B-03DA-16A4-78B695BBBF79}"/>
              </a:ext>
            </a:extLst>
          </p:cNvPr>
          <p:cNvSpPr/>
          <p:nvPr/>
        </p:nvSpPr>
        <p:spPr>
          <a:xfrm>
            <a:off x="6194040" y="3523566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</a:t>
            </a:r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EC3722-1A24-835C-F570-422FDD7E2FCF}"/>
              </a:ext>
            </a:extLst>
          </p:cNvPr>
          <p:cNvSpPr txBox="1"/>
          <p:nvPr/>
        </p:nvSpPr>
        <p:spPr>
          <a:xfrm>
            <a:off x="2564555" y="3228395"/>
            <a:ext cx="1740877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>
                <a:solidFill>
                  <a:srgbClr val="4C4C4C"/>
                </a:solidFill>
              </a:rPr>
              <a:t>Sniffer Band Comm. (2.4GHz)</a:t>
            </a:r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0702D56-C4CC-B3EA-A0C3-3E3FB5DDA55E}"/>
              </a:ext>
            </a:extLst>
          </p:cNvPr>
          <p:cNvCxnSpPr>
            <a:cxnSpLocks/>
          </p:cNvCxnSpPr>
          <p:nvPr/>
        </p:nvCxnSpPr>
        <p:spPr>
          <a:xfrm>
            <a:off x="5214008" y="3069906"/>
            <a:ext cx="1207878" cy="24534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6448B3F-0A35-E095-B171-CC6232F4D208}"/>
              </a:ext>
            </a:extLst>
          </p:cNvPr>
          <p:cNvSpPr txBox="1"/>
          <p:nvPr/>
        </p:nvSpPr>
        <p:spPr>
          <a:xfrm>
            <a:off x="5303520" y="3257550"/>
            <a:ext cx="746760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4C4C4C"/>
                </a:solidFill>
              </a:rPr>
              <a:t>"Sniffed"</a:t>
            </a:r>
          </a:p>
          <a:p>
            <a:r>
              <a:rPr lang="en-US" sz="1050">
                <a:solidFill>
                  <a:srgbClr val="4C4C4C"/>
                </a:solidFill>
              </a:rPr>
              <a:t>Comm.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FFD71E1-5BE1-C28C-99D4-3241DE8062E1}"/>
              </a:ext>
            </a:extLst>
          </p:cNvPr>
          <p:cNvSpPr/>
          <p:nvPr/>
        </p:nvSpPr>
        <p:spPr>
          <a:xfrm>
            <a:off x="1980179" y="2479626"/>
            <a:ext cx="939684" cy="1468581"/>
          </a:xfrm>
          <a:prstGeom prst="roundRect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Network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22A569-CB0E-E2D7-8EE0-885456307BED}"/>
              </a:ext>
            </a:extLst>
          </p:cNvPr>
          <p:cNvSpPr/>
          <p:nvPr/>
        </p:nvSpPr>
        <p:spPr>
          <a:xfrm>
            <a:off x="3953918" y="2230609"/>
            <a:ext cx="1259278" cy="184713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79B88A-3DB0-535D-BD22-45877B4072A4}"/>
              </a:ext>
            </a:extLst>
          </p:cNvPr>
          <p:cNvSpPr txBox="1"/>
          <p:nvPr/>
        </p:nvSpPr>
        <p:spPr>
          <a:xfrm>
            <a:off x="3449623" y="2197092"/>
            <a:ext cx="16177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cs typeface="Arial"/>
              </a:rPr>
              <a:t>Sniffer: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717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1144504" y="1056242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System Design</a:t>
            </a:r>
            <a:endParaRPr lang="en-US"/>
          </a:p>
          <a:p>
            <a:endParaRPr lang="en-US" sz="1050">
              <a:solidFill>
                <a:srgbClr val="4C4C4C"/>
              </a:solidFill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C7539A-857D-4FF1-C7D1-E84308829B5B}"/>
              </a:ext>
            </a:extLst>
          </p:cNvPr>
          <p:cNvSpPr/>
          <p:nvPr/>
        </p:nvSpPr>
        <p:spPr>
          <a:xfrm>
            <a:off x="268153" y="2555828"/>
            <a:ext cx="718704" cy="5541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/>
              </a:rPr>
              <a:t>Host</a:t>
            </a: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312663-10C4-9A84-3E78-71A864B071B2}"/>
              </a:ext>
            </a:extLst>
          </p:cNvPr>
          <p:cNvSpPr/>
          <p:nvPr/>
        </p:nvSpPr>
        <p:spPr>
          <a:xfrm>
            <a:off x="1419118" y="2585961"/>
            <a:ext cx="762001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/>
              </a:rPr>
              <a:t>Sink</a:t>
            </a: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6BECC3-FC1E-31AF-9EC0-EB10C69FE789}"/>
              </a:ext>
            </a:extLst>
          </p:cNvPr>
          <p:cNvSpPr/>
          <p:nvPr/>
        </p:nvSpPr>
        <p:spPr>
          <a:xfrm>
            <a:off x="2703702" y="2608821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0x01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B6DE35-A3E9-2398-1363-5A30B6BF47D3}"/>
              </a:ext>
            </a:extLst>
          </p:cNvPr>
          <p:cNvSpPr/>
          <p:nvPr/>
        </p:nvSpPr>
        <p:spPr>
          <a:xfrm>
            <a:off x="2696082" y="3293146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0x02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1524162-6769-5701-6D85-889F19ABE4C1}"/>
              </a:ext>
            </a:extLst>
          </p:cNvPr>
          <p:cNvSpPr/>
          <p:nvPr/>
        </p:nvSpPr>
        <p:spPr>
          <a:xfrm>
            <a:off x="2711322" y="1925970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 0x00</a:t>
            </a:r>
            <a:endParaRPr lang="en-US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D6BDBF9C-200F-D3E3-F000-C7F961DEF9A8}"/>
              </a:ext>
            </a:extLst>
          </p:cNvPr>
          <p:cNvCxnSpPr>
            <a:cxnSpLocks/>
          </p:cNvCxnSpPr>
          <p:nvPr/>
        </p:nvCxnSpPr>
        <p:spPr>
          <a:xfrm flipH="1">
            <a:off x="1012866" y="2833983"/>
            <a:ext cx="308406" cy="1683"/>
          </a:xfrm>
          <a:prstGeom prst="straightConnector1">
            <a:avLst/>
          </a:prstGeom>
          <a:ln w="38100">
            <a:solidFill>
              <a:schemeClr val="bg2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26CE4A-C890-BCE0-9436-982B0715A84E}"/>
              </a:ext>
            </a:extLst>
          </p:cNvPr>
          <p:cNvCxnSpPr>
            <a:cxnSpLocks/>
          </p:cNvCxnSpPr>
          <p:nvPr/>
        </p:nvCxnSpPr>
        <p:spPr>
          <a:xfrm flipH="1">
            <a:off x="8673850" y="2003308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F7DCFD-64D1-8CA9-54C9-D772AF75951E}"/>
              </a:ext>
            </a:extLst>
          </p:cNvPr>
          <p:cNvCxnSpPr>
            <a:cxnSpLocks/>
          </p:cNvCxnSpPr>
          <p:nvPr/>
        </p:nvCxnSpPr>
        <p:spPr>
          <a:xfrm flipH="1">
            <a:off x="8673850" y="3151910"/>
            <a:ext cx="5849" cy="528359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03866DC-1056-5D01-F86A-F4BBA4E04FF7}"/>
              </a:ext>
            </a:extLst>
          </p:cNvPr>
          <p:cNvCxnSpPr>
            <a:cxnSpLocks/>
          </p:cNvCxnSpPr>
          <p:nvPr/>
        </p:nvCxnSpPr>
        <p:spPr>
          <a:xfrm flipH="1">
            <a:off x="248720" y="2291553"/>
            <a:ext cx="368276" cy="1683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BDCFBEE-0219-CF00-BAB5-251FF938B06E}"/>
              </a:ext>
            </a:extLst>
          </p:cNvPr>
          <p:cNvSpPr txBox="1"/>
          <p:nvPr/>
        </p:nvSpPr>
        <p:spPr>
          <a:xfrm>
            <a:off x="537754" y="2023654"/>
            <a:ext cx="246561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4C4C4C"/>
                </a:solidFill>
              </a:rPr>
              <a:t>Sniffer Band Comm. (2.4GHz)</a:t>
            </a:r>
            <a:endParaRPr lang="en-US"/>
          </a:p>
          <a:p>
            <a:r>
              <a:rPr lang="en-US" sz="1100">
                <a:solidFill>
                  <a:srgbClr val="4C4C4C"/>
                </a:solidFill>
              </a:rPr>
              <a:t>UART Connection</a:t>
            </a:r>
            <a:endParaRPr lang="en-US" sz="110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2FA865F-E137-AF15-A623-31FC57C06F8E}"/>
              </a:ext>
            </a:extLst>
          </p:cNvPr>
          <p:cNvCxnSpPr>
            <a:cxnSpLocks/>
          </p:cNvCxnSpPr>
          <p:nvPr/>
        </p:nvCxnSpPr>
        <p:spPr>
          <a:xfrm flipH="1">
            <a:off x="246915" y="2126657"/>
            <a:ext cx="370996" cy="5203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AD117EB-ECEE-B4C7-D84F-5D5BC9F30883}"/>
              </a:ext>
            </a:extLst>
          </p:cNvPr>
          <p:cNvCxnSpPr>
            <a:cxnSpLocks/>
          </p:cNvCxnSpPr>
          <p:nvPr/>
        </p:nvCxnSpPr>
        <p:spPr>
          <a:xfrm flipH="1" flipV="1">
            <a:off x="1960502" y="3099709"/>
            <a:ext cx="713838" cy="425935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CC4814E-0739-06A6-A48D-5D5731B308E4}"/>
              </a:ext>
            </a:extLst>
          </p:cNvPr>
          <p:cNvCxnSpPr>
            <a:cxnSpLocks/>
          </p:cNvCxnSpPr>
          <p:nvPr/>
        </p:nvCxnSpPr>
        <p:spPr>
          <a:xfrm flipV="1">
            <a:off x="1958060" y="2162449"/>
            <a:ext cx="733962" cy="349735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983A3B72-B8C9-BF31-4FF9-A44D2123FD5B}"/>
              </a:ext>
            </a:extLst>
          </p:cNvPr>
          <p:cNvSpPr/>
          <p:nvPr/>
        </p:nvSpPr>
        <p:spPr>
          <a:xfrm>
            <a:off x="5721468" y="1948830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>
                <a:cs typeface="Arial"/>
              </a:rPr>
              <a:t>Sniffer 0x10</a:t>
            </a: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E0FE8F-D48A-83B5-2B9D-DC630F70D0CB}"/>
              </a:ext>
            </a:extLst>
          </p:cNvPr>
          <p:cNvSpPr/>
          <p:nvPr/>
        </p:nvSpPr>
        <p:spPr>
          <a:xfrm>
            <a:off x="4216394" y="1927444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>
                <a:cs typeface="Arial"/>
              </a:rPr>
              <a:t>Sniffer 0x0</a:t>
            </a:r>
            <a:r>
              <a:rPr lang="en-US"/>
              <a:t>8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66B75D2-4E17-D007-57BC-2F44BB64AD39}"/>
              </a:ext>
            </a:extLst>
          </p:cNvPr>
          <p:cNvCxnSpPr>
            <a:cxnSpLocks/>
          </p:cNvCxnSpPr>
          <p:nvPr/>
        </p:nvCxnSpPr>
        <p:spPr>
          <a:xfrm flipH="1" flipV="1">
            <a:off x="3718416" y="2193697"/>
            <a:ext cx="494012" cy="785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A968A1B-2C28-2FB1-D5A2-9F1FB6E65B8E}"/>
              </a:ext>
            </a:extLst>
          </p:cNvPr>
          <p:cNvCxnSpPr>
            <a:cxnSpLocks/>
          </p:cNvCxnSpPr>
          <p:nvPr/>
        </p:nvCxnSpPr>
        <p:spPr>
          <a:xfrm flipH="1" flipV="1">
            <a:off x="5227175" y="2193697"/>
            <a:ext cx="494012" cy="785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983A3B72-B8C9-BF31-4FF9-A44D2123FD5B}"/>
              </a:ext>
            </a:extLst>
          </p:cNvPr>
          <p:cNvSpPr/>
          <p:nvPr/>
        </p:nvSpPr>
        <p:spPr>
          <a:xfrm>
            <a:off x="5711943" y="2625105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>
                <a:cs typeface="Arial"/>
              </a:rPr>
              <a:t>Sniffer 0x11</a:t>
            </a:r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0FE8F-D48A-83B5-2B9D-DC630F70D0CB}"/>
              </a:ext>
            </a:extLst>
          </p:cNvPr>
          <p:cNvSpPr/>
          <p:nvPr/>
        </p:nvSpPr>
        <p:spPr>
          <a:xfrm>
            <a:off x="4206869" y="2603719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>
                <a:cs typeface="Arial"/>
              </a:rPr>
              <a:t>Sniffer 0x0</a:t>
            </a:r>
            <a:r>
              <a:rPr lang="en-US"/>
              <a:t>9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66B75D2-4E17-D007-57BC-2F44BB64AD39}"/>
              </a:ext>
            </a:extLst>
          </p:cNvPr>
          <p:cNvCxnSpPr>
            <a:cxnSpLocks/>
          </p:cNvCxnSpPr>
          <p:nvPr/>
        </p:nvCxnSpPr>
        <p:spPr>
          <a:xfrm flipH="1" flipV="1">
            <a:off x="3708891" y="2869972"/>
            <a:ext cx="494012" cy="785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968A1B-2C28-2FB1-D5A2-9F1FB6E65B8E}"/>
              </a:ext>
            </a:extLst>
          </p:cNvPr>
          <p:cNvCxnSpPr>
            <a:cxnSpLocks/>
          </p:cNvCxnSpPr>
          <p:nvPr/>
        </p:nvCxnSpPr>
        <p:spPr>
          <a:xfrm flipH="1" flipV="1">
            <a:off x="5217650" y="2869972"/>
            <a:ext cx="494012" cy="785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983A3B72-B8C9-BF31-4FF9-A44D2123FD5B}"/>
              </a:ext>
            </a:extLst>
          </p:cNvPr>
          <p:cNvSpPr/>
          <p:nvPr/>
        </p:nvSpPr>
        <p:spPr>
          <a:xfrm>
            <a:off x="5717658" y="3293760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>
                <a:cs typeface="Arial"/>
              </a:rPr>
              <a:t>Sniffer 0x12</a:t>
            </a:r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BE0FE8F-D48A-83B5-2B9D-DC630F70D0CB}"/>
              </a:ext>
            </a:extLst>
          </p:cNvPr>
          <p:cNvSpPr/>
          <p:nvPr/>
        </p:nvSpPr>
        <p:spPr>
          <a:xfrm>
            <a:off x="4212584" y="3272374"/>
            <a:ext cx="1007807" cy="49356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>
                <a:cs typeface="Arial"/>
              </a:rPr>
              <a:t>Sniffer 0x0</a:t>
            </a:r>
            <a:r>
              <a:rPr lang="en-US"/>
              <a:t>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66B75D2-4E17-D007-57BC-2F44BB64AD39}"/>
              </a:ext>
            </a:extLst>
          </p:cNvPr>
          <p:cNvCxnSpPr>
            <a:cxnSpLocks/>
          </p:cNvCxnSpPr>
          <p:nvPr/>
        </p:nvCxnSpPr>
        <p:spPr>
          <a:xfrm flipH="1" flipV="1">
            <a:off x="3714606" y="3538627"/>
            <a:ext cx="494012" cy="785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A968A1B-2C28-2FB1-D5A2-9F1FB6E65B8E}"/>
              </a:ext>
            </a:extLst>
          </p:cNvPr>
          <p:cNvCxnSpPr>
            <a:cxnSpLocks/>
          </p:cNvCxnSpPr>
          <p:nvPr/>
        </p:nvCxnSpPr>
        <p:spPr>
          <a:xfrm flipH="1" flipV="1">
            <a:off x="5223365" y="3538627"/>
            <a:ext cx="494012" cy="785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76B6224-3E51-0FD2-C973-5CFD47B72B14}"/>
              </a:ext>
            </a:extLst>
          </p:cNvPr>
          <p:cNvCxnSpPr>
            <a:cxnSpLocks/>
          </p:cNvCxnSpPr>
          <p:nvPr/>
        </p:nvCxnSpPr>
        <p:spPr>
          <a:xfrm flipH="1" flipV="1">
            <a:off x="2184890" y="2847112"/>
            <a:ext cx="494012" cy="7857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415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Sniffer PCB Design – </a:t>
            </a:r>
            <a:r>
              <a:rPr lang="en-US" sz="2200" err="1">
                <a:solidFill>
                  <a:srgbClr val="C8102E"/>
                </a:solidFill>
                <a:ea typeface="Open Sans ExtraBold"/>
                <a:sym typeface="Open Sans ExtraBold"/>
              </a:rPr>
              <a:t>KiCad</a:t>
            </a:r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 Schematics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285750" indent="-285750">
              <a:buFont typeface="Symbol"/>
              <a:buChar char="•"/>
            </a:pPr>
            <a:endParaRPr lang="en-US" sz="1050">
              <a:solidFill>
                <a:srgbClr val="4C4C4C"/>
              </a:solidFill>
              <a:latin typeface="Constantia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C53E-39BA-6994-61E3-A03F88081EDB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ADD ME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AA3C981-C39A-B22B-5254-AA6843F0D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84" y="1166811"/>
            <a:ext cx="5275358" cy="346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85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Sniffer PCB Design – </a:t>
            </a:r>
            <a:r>
              <a:rPr lang="en-US" sz="2200" err="1">
                <a:solidFill>
                  <a:srgbClr val="C8102E"/>
                </a:solidFill>
                <a:ea typeface="Open Sans ExtraBold"/>
                <a:sym typeface="Open Sans ExtraBold"/>
              </a:rPr>
              <a:t>KiCad</a:t>
            </a:r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 Schematics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285750" indent="-285750">
              <a:buFont typeface="Symbol"/>
              <a:buChar char="•"/>
            </a:pPr>
            <a:endParaRPr lang="en-US" sz="1050">
              <a:solidFill>
                <a:srgbClr val="4C4C4C"/>
              </a:solidFill>
              <a:latin typeface="Constantia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C53E-39BA-6994-61E3-A03F88081EDB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ADD ME</a:t>
            </a:r>
          </a:p>
        </p:txBody>
      </p:sp>
      <p:pic>
        <p:nvPicPr>
          <p:cNvPr id="2" name="Picture 1" descr="A computer screen shot of a circuit&#10;&#10;Description automatically generated">
            <a:extLst>
              <a:ext uri="{FF2B5EF4-FFF2-40B4-BE49-F238E27FC236}">
                <a16:creationId xmlns:a16="http://schemas.microsoft.com/office/drawing/2014/main" id="{534E0AAD-672C-00F8-7349-90B62811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12" y="1174327"/>
            <a:ext cx="7699375" cy="34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712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4;p14">
            <a:extLst>
              <a:ext uri="{FF2B5EF4-FFF2-40B4-BE49-F238E27FC236}">
                <a16:creationId xmlns:a16="http://schemas.microsoft.com/office/drawing/2014/main" id="{697688CD-ACAF-FD2E-C9B3-8732909688EC}"/>
              </a:ext>
            </a:extLst>
          </p:cNvPr>
          <p:cNvSpPr/>
          <p:nvPr/>
        </p:nvSpPr>
        <p:spPr>
          <a:xfrm>
            <a:off x="81808" y="209957"/>
            <a:ext cx="6781320" cy="36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Thank you! :)</a:t>
            </a:r>
            <a:endParaRPr sz="36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8601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Sniffer PCB Design – </a:t>
            </a:r>
            <a:r>
              <a:rPr lang="en-US" sz="2200" err="1">
                <a:solidFill>
                  <a:srgbClr val="C8102E"/>
                </a:solidFill>
                <a:ea typeface="Open Sans ExtraBold"/>
                <a:sym typeface="Open Sans ExtraBold"/>
              </a:rPr>
              <a:t>KiCad</a:t>
            </a:r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 Schematics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285750" indent="-285750">
              <a:buFont typeface="Symbol"/>
              <a:buChar char="•"/>
            </a:pPr>
            <a:endParaRPr lang="en-US" sz="1050">
              <a:solidFill>
                <a:srgbClr val="4C4C4C"/>
              </a:solidFill>
              <a:latin typeface="Constantia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AC53E-39BA-6994-61E3-A03F88081EDB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ADD 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FD3CB-333A-F0AE-2259-4CD49E93A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2" r="782" b="1337"/>
          <a:stretch/>
        </p:blipFill>
        <p:spPr>
          <a:xfrm>
            <a:off x="206375" y="1180124"/>
            <a:ext cx="4245253" cy="2337384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7F43AEE-600E-E3D6-84BA-7166CE0BF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034" y="1182688"/>
            <a:ext cx="3716807" cy="335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13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2" name="Google Shape;122;p19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Use Cases</a:t>
            </a:r>
            <a:endParaRPr lang="en-US" sz="2200" err="1">
              <a:solidFill>
                <a:srgbClr val="C8102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23" name="Google Shape;123;p19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0E9F05-203F-BA06-417E-26E6B081AF74}"/>
              </a:ext>
            </a:extLst>
          </p:cNvPr>
          <p:cNvSpPr txBox="1"/>
          <p:nvPr/>
        </p:nvSpPr>
        <p:spPr>
          <a:xfrm>
            <a:off x="607440" y="1252850"/>
            <a:ext cx="7699522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/>
              <a:t>Scenario Node Tests</a:t>
            </a:r>
          </a:p>
          <a:p>
            <a:pPr marL="285750" lvl="1" indent="-285750">
              <a:buChar char="•"/>
            </a:pPr>
            <a:r>
              <a:rPr lang="en-US" sz="1500"/>
              <a:t>Single node experiments</a:t>
            </a:r>
          </a:p>
          <a:p>
            <a:pPr marL="285750" indent="-285750">
              <a:buChar char="•"/>
            </a:pPr>
            <a:r>
              <a:rPr lang="en-US" sz="1500"/>
              <a:t>Multi-node and single lab experiments</a:t>
            </a:r>
          </a:p>
          <a:p>
            <a:pPr marL="285750" indent="-285750">
              <a:buChar char="•"/>
            </a:pPr>
            <a:r>
              <a:rPr lang="en-US" sz="1500"/>
              <a:t>Large scale testing (goal of 100 – 1000)</a:t>
            </a:r>
          </a:p>
          <a:p>
            <a:endParaRPr lang="en-US" sz="1500"/>
          </a:p>
          <a:p>
            <a:r>
              <a:rPr lang="en-US" sz="1500" b="1"/>
              <a:t>Users</a:t>
            </a:r>
          </a:p>
          <a:p>
            <a:pPr marL="285750" indent="-285750">
              <a:buChar char="•"/>
            </a:pPr>
            <a:r>
              <a:rPr lang="en-US" sz="1500"/>
              <a:t>Dr. Duwe's research group</a:t>
            </a:r>
          </a:p>
          <a:p>
            <a:pPr marL="285750" indent="-285750">
              <a:buChar char="•"/>
            </a:pPr>
            <a:r>
              <a:rPr lang="en-US" sz="1500"/>
              <a:t>Universities, companies, hobbyists through open-source nature</a:t>
            </a:r>
          </a:p>
          <a:p>
            <a:endParaRPr lang="en-US" sz="1500"/>
          </a:p>
          <a:p>
            <a:r>
              <a:rPr lang="en-US" sz="1500" b="1"/>
              <a:t>Potential Impact</a:t>
            </a:r>
            <a:endParaRPr lang="en-US" b="1"/>
          </a:p>
          <a:p>
            <a:pPr marL="285750" indent="-285750">
              <a:buChar char="•"/>
            </a:pPr>
            <a:r>
              <a:rPr lang="en-US" sz="1500"/>
              <a:t>Factory condition monitoring</a:t>
            </a:r>
          </a:p>
          <a:p>
            <a:pPr marL="285750" indent="-285750">
              <a:buChar char="•"/>
            </a:pPr>
            <a:r>
              <a:rPr lang="en-US" sz="1500"/>
              <a:t>Weather monitoring and recording</a:t>
            </a:r>
          </a:p>
          <a:p>
            <a:pPr marL="285750" indent="-285750">
              <a:buChar char="•"/>
            </a:pPr>
            <a:r>
              <a:rPr lang="en-US" sz="1500"/>
              <a:t>Forest fire detection in national parks</a:t>
            </a:r>
          </a:p>
          <a:p>
            <a:endParaRPr lang="en-US" sz="1500"/>
          </a:p>
          <a:p>
            <a:endParaRPr lang="en-US" sz="1500"/>
          </a:p>
          <a:p>
            <a:endParaRPr lang="en-US" sz="15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E642EE-FC99-739E-065B-9288C391076E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11</a:t>
            </a:r>
          </a:p>
        </p:txBody>
      </p:sp>
    </p:spTree>
    <p:extLst>
      <p:ext uri="{BB962C8B-B14F-4D97-AF65-F5344CB8AC3E}">
        <p14:creationId xmlns:p14="http://schemas.microsoft.com/office/powerpoint/2010/main" val="591460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Requirements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-148479" y="1123471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1CA55D-D881-A9B9-144C-064A932DF02D}"/>
              </a:ext>
            </a:extLst>
          </p:cNvPr>
          <p:cNvSpPr txBox="1"/>
          <p:nvPr/>
        </p:nvSpPr>
        <p:spPr>
          <a:xfrm>
            <a:off x="785878" y="1169747"/>
            <a:ext cx="4765721" cy="35855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Functional</a:t>
            </a:r>
          </a:p>
          <a:p>
            <a:pPr marL="285750" lvl="2" indent="-285750">
              <a:spcBef>
                <a:spcPts val="200"/>
              </a:spcBef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9 BOB/Sniffer pairs</a:t>
            </a:r>
          </a:p>
          <a:p>
            <a:pPr marL="285750" lvl="2" indent="-285750">
              <a:spcBef>
                <a:spcPts val="200"/>
              </a:spcBef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Sink Sniffer Node with continuous power</a:t>
            </a:r>
          </a:p>
          <a:p>
            <a:pPr marL="285750" lvl="2" indent="-285750">
              <a:spcBef>
                <a:spcPts val="200"/>
              </a:spcBef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Host system to organize and store Sniffer logs</a:t>
            </a:r>
          </a:p>
          <a:p>
            <a:pPr marL="285750" lvl="2" indent="-285750">
              <a:spcBef>
                <a:spcPts val="200"/>
              </a:spcBef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Sniffer Nodes powered for one week</a:t>
            </a:r>
          </a:p>
          <a:p>
            <a:pPr marL="285750" lvl="2" indent="-285750">
              <a:spcBef>
                <a:spcPts val="200"/>
              </a:spcBef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Sniffer Nodes inflict minimal effects on BOB Nodes</a:t>
            </a:r>
          </a:p>
          <a:p>
            <a:pPr marL="285750" lvl="2" indent="-285750">
              <a:spcBef>
                <a:spcPts val="200"/>
              </a:spcBef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BOB Nodes electrically isolated from one another</a:t>
            </a:r>
          </a:p>
          <a:p>
            <a:pPr marL="285750" lvl="2" indent="-285750">
              <a:spcBef>
                <a:spcPts val="200"/>
              </a:spcBef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Modular stack of BOB and Sniffer custom boards</a:t>
            </a:r>
          </a:p>
          <a:p>
            <a:pPr lvl="2">
              <a:spcBef>
                <a:spcPts val="200"/>
              </a:spcBef>
            </a:pPr>
            <a:endParaRPr lang="en-US" sz="1500">
              <a:solidFill>
                <a:schemeClr val="tx1"/>
              </a:solidFill>
            </a:endParaRPr>
          </a:p>
          <a:p>
            <a:r>
              <a:rPr lang="en-US" sz="1600" b="1">
                <a:solidFill>
                  <a:schemeClr val="tx1"/>
                </a:solidFill>
              </a:rPr>
              <a:t>Non-functional</a:t>
            </a:r>
            <a:endParaRPr lang="en-US" sz="1600">
              <a:solidFill>
                <a:schemeClr val="tx1"/>
              </a:solidFill>
            </a:endParaRPr>
          </a:p>
          <a:p>
            <a:pPr marL="285750" lvl="1" indent="-285750">
              <a:buFont typeface="Arial,Sans-Serif"/>
              <a:buChar char="•"/>
            </a:pPr>
            <a:r>
              <a:rPr lang="en-US" sz="1500">
                <a:solidFill>
                  <a:schemeClr val="tx1"/>
                </a:solidFill>
              </a:rPr>
              <a:t>Scalable for a potential larger (100+ node) design</a:t>
            </a:r>
          </a:p>
          <a:p>
            <a:pPr marL="285750" lvl="1" indent="-285750">
              <a:buFont typeface="Arial,Sans-Serif"/>
              <a:buChar char="•"/>
            </a:pPr>
            <a:r>
              <a:rPr lang="en-US" sz="1500">
                <a:solidFill>
                  <a:schemeClr val="tx1"/>
                </a:solidFill>
              </a:rPr>
              <a:t>Documentation</a:t>
            </a:r>
          </a:p>
          <a:p>
            <a:pPr marL="285750" lvl="1" indent="-285750">
              <a:buFont typeface="Arial,Sans-Serif"/>
              <a:buChar char="•"/>
            </a:pPr>
            <a:r>
              <a:rPr lang="en-US" sz="1500">
                <a:solidFill>
                  <a:schemeClr val="tx1"/>
                </a:solidFill>
              </a:rPr>
              <a:t>Mechanical durability of system</a:t>
            </a:r>
          </a:p>
          <a:p>
            <a:pPr marL="285750" lvl="2" indent="-285750">
              <a:spcBef>
                <a:spcPts val="200"/>
              </a:spcBef>
              <a:buFont typeface="Arial"/>
              <a:buChar char="•"/>
            </a:pPr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72A8FA-68D7-5AB0-9C5F-4E9F1B65F825}"/>
              </a:ext>
            </a:extLst>
          </p:cNvPr>
          <p:cNvSpPr txBox="1"/>
          <p:nvPr/>
        </p:nvSpPr>
        <p:spPr>
          <a:xfrm>
            <a:off x="5689331" y="1125809"/>
            <a:ext cx="3022772" cy="23237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500">
              <a:solidFill>
                <a:schemeClr val="tx1"/>
              </a:solidFill>
            </a:endParaRPr>
          </a:p>
          <a:p>
            <a:r>
              <a:rPr lang="en-US" sz="1600" b="1">
                <a:solidFill>
                  <a:schemeClr val="tx1"/>
                </a:solidFill>
              </a:rPr>
              <a:t>Deliverables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>
                <a:solidFill>
                  <a:schemeClr val="tx1"/>
                </a:solidFill>
              </a:rPr>
              <a:t>Breakout Board Hardware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>
                <a:solidFill>
                  <a:schemeClr val="tx1"/>
                </a:solidFill>
              </a:rPr>
              <a:t>MSP Simplified Hardware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500">
                <a:solidFill>
                  <a:schemeClr val="tx1"/>
                </a:solidFill>
              </a:rPr>
              <a:t>Sniffer Node Hardware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>
                <a:solidFill>
                  <a:schemeClr val="tx1"/>
                </a:solidFill>
              </a:rPr>
              <a:t>Sniffer Node Software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>
                <a:solidFill>
                  <a:schemeClr val="tx1"/>
                </a:solidFill>
              </a:rPr>
              <a:t>Open-Source Documentation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>
                <a:solidFill>
                  <a:schemeClr val="tx1"/>
                </a:solidFill>
              </a:rPr>
              <a:t>Mechanically Sound System</a:t>
            </a:r>
          </a:p>
          <a:p>
            <a:pPr marL="285750" indent="-285750">
              <a:buFont typeface="Arial,Sans-Serif"/>
              <a:buChar char="•"/>
            </a:pPr>
            <a:endParaRPr lang="en-US" sz="1000">
              <a:solidFill>
                <a:srgbClr val="595959"/>
              </a:solidFill>
              <a:latin typeface="Constantia"/>
            </a:endParaRP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495331-CFCD-36CB-7E23-AFD6268B423B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9</a:t>
            </a:r>
          </a:p>
        </p:txBody>
      </p:sp>
    </p:spTree>
    <p:extLst>
      <p:ext uri="{BB962C8B-B14F-4D97-AF65-F5344CB8AC3E}">
        <p14:creationId xmlns:p14="http://schemas.microsoft.com/office/powerpoint/2010/main" val="1009823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/>
          <p:nvPr/>
        </p:nvSpPr>
        <p:spPr>
          <a:xfrm>
            <a:off x="604455" y="583200"/>
            <a:ext cx="6148778" cy="437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Sniffer Design</a:t>
            </a:r>
            <a:endParaRPr lang="en-US"/>
          </a:p>
          <a:p>
            <a:endParaRPr lang="en-US" sz="1050">
              <a:solidFill>
                <a:srgbClr val="4C4C4C"/>
              </a:solidFill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6BECC3-FC1E-31AF-9EC0-EB10C69FE789}"/>
              </a:ext>
            </a:extLst>
          </p:cNvPr>
          <p:cNvSpPr/>
          <p:nvPr/>
        </p:nvSpPr>
        <p:spPr>
          <a:xfrm>
            <a:off x="5134482" y="2138286"/>
            <a:ext cx="1226882" cy="61739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CC1352</a:t>
            </a:r>
            <a:endParaRPr lang="en-US"/>
          </a:p>
          <a:p>
            <a:pPr algn="ctr"/>
            <a:r>
              <a:rPr lang="en-US">
                <a:cs typeface="Arial"/>
              </a:rPr>
              <a:t>Primary</a:t>
            </a:r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23112F7-A740-984F-13FD-99346322CD83}"/>
              </a:ext>
            </a:extLst>
          </p:cNvPr>
          <p:cNvSpPr/>
          <p:nvPr/>
        </p:nvSpPr>
        <p:spPr>
          <a:xfrm>
            <a:off x="7348324" y="2136727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</a:t>
            </a:r>
            <a:endParaRPr lang="en-US"/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E9B28784-BB98-D47C-4A91-37C06812A7BB}"/>
              </a:ext>
            </a:extLst>
          </p:cNvPr>
          <p:cNvCxnSpPr>
            <a:cxnSpLocks/>
          </p:cNvCxnSpPr>
          <p:nvPr/>
        </p:nvCxnSpPr>
        <p:spPr>
          <a:xfrm flipH="1" flipV="1">
            <a:off x="6355212" y="2583729"/>
            <a:ext cx="956202" cy="13737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C5C6974B-0254-6C24-3E13-73BF6D43B6F5}"/>
              </a:ext>
            </a:extLst>
          </p:cNvPr>
          <p:cNvCxnSpPr>
            <a:cxnSpLocks/>
          </p:cNvCxnSpPr>
          <p:nvPr/>
        </p:nvCxnSpPr>
        <p:spPr>
          <a:xfrm flipH="1">
            <a:off x="5718818" y="2758714"/>
            <a:ext cx="5115" cy="307086"/>
          </a:xfrm>
          <a:prstGeom prst="straightConnector1">
            <a:avLst/>
          </a:prstGeom>
          <a:ln w="38100">
            <a:solidFill>
              <a:srgbClr val="7030A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4E73CAB-3B24-916F-06BD-9A570D462993}"/>
              </a:ext>
            </a:extLst>
          </p:cNvPr>
          <p:cNvCxnSpPr>
            <a:cxnSpLocks/>
          </p:cNvCxnSpPr>
          <p:nvPr/>
        </p:nvCxnSpPr>
        <p:spPr>
          <a:xfrm flipH="1" flipV="1">
            <a:off x="4069467" y="3319035"/>
            <a:ext cx="1065362" cy="7805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C6C6125D-8F82-1851-140B-CA50BEFCAB82}"/>
              </a:ext>
            </a:extLst>
          </p:cNvPr>
          <p:cNvSpPr/>
          <p:nvPr/>
        </p:nvSpPr>
        <p:spPr>
          <a:xfrm>
            <a:off x="5134482" y="3052686"/>
            <a:ext cx="1226882" cy="61739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CC1352</a:t>
            </a:r>
            <a:endParaRPr lang="en-US"/>
          </a:p>
          <a:p>
            <a:pPr algn="ctr"/>
            <a:r>
              <a:rPr lang="en-US">
                <a:cs typeface="Arial"/>
              </a:rPr>
              <a:t> Relay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62CBC9-E549-5C88-4C8E-9FBAC4BE610E}"/>
              </a:ext>
            </a:extLst>
          </p:cNvPr>
          <p:cNvSpPr txBox="1"/>
          <p:nvPr/>
        </p:nvSpPr>
        <p:spPr>
          <a:xfrm>
            <a:off x="6358407" y="2303688"/>
            <a:ext cx="122515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4C4C4C"/>
                </a:solidFill>
              </a:rPr>
              <a:t>Power Monitor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AA1621-A905-26D0-AB20-0AE6F6C3062A}"/>
              </a:ext>
            </a:extLst>
          </p:cNvPr>
          <p:cNvSpPr txBox="1"/>
          <p:nvPr/>
        </p:nvSpPr>
        <p:spPr>
          <a:xfrm>
            <a:off x="6334520" y="1941937"/>
            <a:ext cx="1617785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4C4C4C"/>
                </a:solidFill>
              </a:rPr>
              <a:t>Wired Event Generation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EE7A5-2E0D-65BC-8FEE-99FC4FB54F05}"/>
              </a:ext>
            </a:extLst>
          </p:cNvPr>
          <p:cNvSpPr txBox="1"/>
          <p:nvPr/>
        </p:nvSpPr>
        <p:spPr>
          <a:xfrm>
            <a:off x="5328871" y="2756388"/>
            <a:ext cx="41323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4C4C4C"/>
                </a:solidFill>
              </a:rPr>
              <a:t>SPI</a:t>
            </a:r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1715BB-5039-003D-29CD-82355D1E87A8}"/>
              </a:ext>
            </a:extLst>
          </p:cNvPr>
          <p:cNvCxnSpPr>
            <a:cxnSpLocks/>
          </p:cNvCxnSpPr>
          <p:nvPr/>
        </p:nvCxnSpPr>
        <p:spPr>
          <a:xfrm>
            <a:off x="6297203" y="2259395"/>
            <a:ext cx="1015874" cy="2361"/>
          </a:xfrm>
          <a:prstGeom prst="straightConnector1">
            <a:avLst/>
          </a:prstGeom>
          <a:ln w="38100"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6B86C2-AEE3-70C5-022C-1B5BEEB80BC3}"/>
              </a:ext>
            </a:extLst>
          </p:cNvPr>
          <p:cNvCxnSpPr>
            <a:cxnSpLocks/>
          </p:cNvCxnSpPr>
          <p:nvPr/>
        </p:nvCxnSpPr>
        <p:spPr>
          <a:xfrm flipV="1">
            <a:off x="7669200" y="2695280"/>
            <a:ext cx="812" cy="493616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92C6AED-98F7-0826-4F01-077EA5B76E2F}"/>
              </a:ext>
            </a:extLst>
          </p:cNvPr>
          <p:cNvSpPr txBox="1"/>
          <p:nvPr/>
        </p:nvSpPr>
        <p:spPr>
          <a:xfrm>
            <a:off x="7444202" y="2752129"/>
            <a:ext cx="1485900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>
                <a:solidFill>
                  <a:srgbClr val="4C4C4C"/>
                </a:solidFill>
              </a:rPr>
              <a:t>BOB Comm.</a:t>
            </a:r>
            <a:endParaRPr lang="en-US"/>
          </a:p>
          <a:p>
            <a:pPr algn="ctr"/>
            <a:r>
              <a:rPr lang="en-US" sz="1050">
                <a:solidFill>
                  <a:srgbClr val="4C4C4C"/>
                </a:solidFill>
              </a:rPr>
              <a:t>(Sub 1GHz)</a:t>
            </a:r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1971320-3D0B-03DA-16A4-78B695BBBF79}"/>
              </a:ext>
            </a:extLst>
          </p:cNvPr>
          <p:cNvSpPr/>
          <p:nvPr/>
        </p:nvSpPr>
        <p:spPr>
          <a:xfrm>
            <a:off x="7346565" y="3180666"/>
            <a:ext cx="718704" cy="55418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BOB</a:t>
            </a:r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EC3722-1A24-835C-F570-422FDD7E2FCF}"/>
              </a:ext>
            </a:extLst>
          </p:cNvPr>
          <p:cNvSpPr txBox="1"/>
          <p:nvPr/>
        </p:nvSpPr>
        <p:spPr>
          <a:xfrm>
            <a:off x="3742663" y="2892565"/>
            <a:ext cx="1740877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>
                <a:solidFill>
                  <a:srgbClr val="4C4C4C"/>
                </a:solidFill>
              </a:rPr>
              <a:t>Sniffer Band Comm. (2.4GHz)</a:t>
            </a:r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0702D56-C4CC-B3EA-A0C3-3E3FB5DDA55E}"/>
              </a:ext>
            </a:extLst>
          </p:cNvPr>
          <p:cNvCxnSpPr>
            <a:cxnSpLocks/>
          </p:cNvCxnSpPr>
          <p:nvPr/>
        </p:nvCxnSpPr>
        <p:spPr>
          <a:xfrm>
            <a:off x="6366533" y="2727006"/>
            <a:ext cx="1207878" cy="24534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6448B3F-0A35-E095-B171-CC6232F4D208}"/>
              </a:ext>
            </a:extLst>
          </p:cNvPr>
          <p:cNvSpPr txBox="1"/>
          <p:nvPr/>
        </p:nvSpPr>
        <p:spPr>
          <a:xfrm>
            <a:off x="6456045" y="2914650"/>
            <a:ext cx="746760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4C4C4C"/>
                </a:solidFill>
              </a:rPr>
              <a:t>"Sniffed"</a:t>
            </a:r>
          </a:p>
          <a:p>
            <a:r>
              <a:rPr lang="en-US" sz="1050">
                <a:solidFill>
                  <a:srgbClr val="4C4C4C"/>
                </a:solidFill>
              </a:rPr>
              <a:t>Comm.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FFD71E1-5BE1-C28C-99D4-3241DE8062E1}"/>
              </a:ext>
            </a:extLst>
          </p:cNvPr>
          <p:cNvSpPr/>
          <p:nvPr/>
        </p:nvSpPr>
        <p:spPr>
          <a:xfrm>
            <a:off x="3132704" y="2136726"/>
            <a:ext cx="939684" cy="1468581"/>
          </a:xfrm>
          <a:prstGeom prst="roundRect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Arial"/>
              </a:rPr>
              <a:t>Sniffer Network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D25FEB-27D6-C758-F1A9-D771F0EA947B}"/>
              </a:ext>
            </a:extLst>
          </p:cNvPr>
          <p:cNvSpPr txBox="1"/>
          <p:nvPr/>
        </p:nvSpPr>
        <p:spPr>
          <a:xfrm>
            <a:off x="107681" y="1849709"/>
            <a:ext cx="302277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chemeClr val="tx1"/>
                </a:solidFill>
              </a:rPr>
              <a:t>Tasks</a:t>
            </a:r>
            <a:endParaRPr lang="en-US" b="1">
              <a:solidFill>
                <a:schemeClr val="tx1"/>
              </a:solidFill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500">
                <a:solidFill>
                  <a:schemeClr val="tx1"/>
                </a:solidFill>
              </a:rPr>
              <a:t>Monitor BOB status via GPIO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>
                <a:solidFill>
                  <a:schemeClr val="tx1"/>
                </a:solidFill>
              </a:rPr>
              <a:t>Generate events for BOB via GPIO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>
                <a:solidFill>
                  <a:schemeClr val="tx1"/>
                </a:solidFill>
              </a:rPr>
              <a:t>Monitor BOB radio communication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>
                <a:solidFill>
                  <a:schemeClr val="tx1"/>
                </a:solidFill>
              </a:rPr>
              <a:t>Send test data to be saved</a:t>
            </a:r>
          </a:p>
          <a:p>
            <a:pPr marL="285750" indent="-285750">
              <a:buFont typeface="Arial,Sans-Serif"/>
              <a:buChar char="•"/>
            </a:pPr>
            <a:endParaRPr lang="en-US" sz="1500">
              <a:solidFill>
                <a:schemeClr val="tx1"/>
              </a:solidFill>
            </a:endParaRPr>
          </a:p>
          <a:p>
            <a:pPr marL="285750" indent="-285750">
              <a:buFont typeface="Arial,Sans-Serif"/>
              <a:buChar char="•"/>
            </a:pPr>
            <a:endParaRPr lang="en-US" sz="1000">
              <a:solidFill>
                <a:srgbClr val="595959"/>
              </a:solidFill>
              <a:latin typeface="Constantia"/>
            </a:endParaRPr>
          </a:p>
          <a:p>
            <a:endParaRPr lang="en-US"/>
          </a:p>
        </p:txBody>
      </p:sp>
      <p:sp>
        <p:nvSpPr>
          <p:cNvPr id="10" name="Google Shape;138;p20">
            <a:extLst>
              <a:ext uri="{FF2B5EF4-FFF2-40B4-BE49-F238E27FC236}">
                <a16:creationId xmlns:a16="http://schemas.microsoft.com/office/drawing/2014/main" id="{2C266918-E3C9-7ABC-2F33-45A7E19CF9F9}"/>
              </a:ext>
            </a:extLst>
          </p:cNvPr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70BC22-8CCD-6788-BB3F-0BC6845DA7F7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74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8AF99A-4F4D-951D-9F5E-FDDD2936ECB4}"/>
              </a:ext>
            </a:extLst>
          </p:cNvPr>
          <p:cNvSpPr/>
          <p:nvPr/>
        </p:nvSpPr>
        <p:spPr>
          <a:xfrm>
            <a:off x="5126365" y="1922395"/>
            <a:ext cx="1259278" cy="184713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54D7A-6870-C37E-3BEC-051E04436E2B}"/>
              </a:ext>
            </a:extLst>
          </p:cNvPr>
          <p:cNvSpPr txBox="1"/>
          <p:nvPr/>
        </p:nvSpPr>
        <p:spPr>
          <a:xfrm>
            <a:off x="4613101" y="1876452"/>
            <a:ext cx="16177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cs typeface="Arial"/>
              </a:rPr>
              <a:t>Sniffer: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685800" y="1123920"/>
            <a:ext cx="761977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12600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20"/>
          <p:cNvSpPr/>
          <p:nvPr/>
        </p:nvSpPr>
        <p:spPr>
          <a:xfrm>
            <a:off x="604455" y="583200"/>
            <a:ext cx="7701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>
                <a:solidFill>
                  <a:srgbClr val="C8102E"/>
                </a:solidFill>
                <a:ea typeface="Open Sans ExtraBold"/>
                <a:sym typeface="Open Sans ExtraBold"/>
              </a:rPr>
              <a:t>System Design</a:t>
            </a:r>
            <a:endParaRPr lang="en-US" sz="2200">
              <a:solidFill>
                <a:srgbClr val="C8102E"/>
              </a:solidFill>
              <a:ea typeface="Open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285750" indent="-285750">
              <a:buFont typeface="Symbol"/>
              <a:buChar char="•"/>
            </a:pPr>
            <a:endParaRPr lang="en-US" sz="1600">
              <a:solidFill>
                <a:srgbClr val="595959"/>
              </a:solidFill>
              <a:latin typeface="Constantia"/>
              <a:ea typeface="Open Sans ExtraBold"/>
              <a:cs typeface="Open Sans ExtraBold"/>
            </a:endParaRPr>
          </a:p>
          <a:p>
            <a:endParaRPr lang="en-US" sz="2200" b="1">
              <a:solidFill>
                <a:srgbClr val="C8102E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8458200" y="4816440"/>
            <a:ext cx="378" cy="1519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BBE0E3"/>
          </a:solidFill>
          <a:ln w="9525" cap="flat" cmpd="sng">
            <a:solidFill>
              <a:srgbClr val="F1BE48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Google Shape;141;p20"/>
          <p:cNvSpPr/>
          <p:nvPr/>
        </p:nvSpPr>
        <p:spPr>
          <a:xfrm>
            <a:off x="604450" y="1177900"/>
            <a:ext cx="7701000" cy="22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87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erriweather Light"/>
              <a:buChar char="➔"/>
            </a:pPr>
            <a:endParaRPr lang="en-US" sz="1500">
              <a:solidFill>
                <a:schemeClr val="dk1"/>
              </a:solidFill>
              <a:latin typeface="Merriweather Light"/>
              <a:ea typeface="Merriweather Light"/>
              <a:cs typeface="Merriweather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E9891C-5431-0126-839D-21C936F60822}"/>
              </a:ext>
            </a:extLst>
          </p:cNvPr>
          <p:cNvSpPr txBox="1"/>
          <p:nvPr/>
        </p:nvSpPr>
        <p:spPr>
          <a:xfrm>
            <a:off x="-1" y="4321967"/>
            <a:ext cx="12695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C8102E"/>
                </a:solidFill>
                <a:ea typeface="Open Sans ExtraBold"/>
              </a:rPr>
              <a:t>p. 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EBDD6-9B3B-772E-FBA5-3F0FD07B4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69" y="1177900"/>
            <a:ext cx="8184840" cy="32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24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2FFE3B741D7E4C8992BAB2D71AF934" ma:contentTypeVersion="18" ma:contentTypeDescription="Create a new document." ma:contentTypeScope="" ma:versionID="f4206c6266e7074a477afda6454cec61">
  <xsd:schema xmlns:xsd="http://www.w3.org/2001/XMLSchema" xmlns:xs="http://www.w3.org/2001/XMLSchema" xmlns:p="http://schemas.microsoft.com/office/2006/metadata/properties" xmlns:ns2="75bc3629-21ab-40b5-949e-e3570765f0cd" xmlns:ns3="cfa86b7f-24d2-4a40-b62c-b63e6446aa3b" targetNamespace="http://schemas.microsoft.com/office/2006/metadata/properties" ma:root="true" ma:fieldsID="e5d0d7d43689ae1e84886d3fc5d691c7" ns2:_="" ns3:_="">
    <xsd:import namespace="75bc3629-21ab-40b5-949e-e3570765f0cd"/>
    <xsd:import namespace="cfa86b7f-24d2-4a40-b62c-b63e6446aa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bc3629-21ab-40b5-949e-e3570765f0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de203d1-7cfb-462f-9308-eb621c314a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a86b7f-24d2-4a40-b62c-b63e6446aa3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fa05b73-19db-4e66-868f-115ce62d648c}" ma:internalName="TaxCatchAll" ma:showField="CatchAllData" ma:web="cfa86b7f-24d2-4a40-b62c-b63e6446aa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a86b7f-24d2-4a40-b62c-b63e6446aa3b" xsi:nil="true"/>
    <lcf76f155ced4ddcb4097134ff3c332f xmlns="75bc3629-21ab-40b5-949e-e3570765f0c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1365EA-4ED5-451D-9DF7-F94052108045}">
  <ds:schemaRefs>
    <ds:schemaRef ds:uri="75bc3629-21ab-40b5-949e-e3570765f0cd"/>
    <ds:schemaRef ds:uri="cfa86b7f-24d2-4a40-b62c-b63e6446aa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81260B0-8D50-42B4-9A59-66AC1A835971}">
  <ds:schemaRefs>
    <ds:schemaRef ds:uri="75bc3629-21ab-40b5-949e-e3570765f0cd"/>
    <ds:schemaRef ds:uri="cfa86b7f-24d2-4a40-b62c-b63e6446aa3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54AD08E-75CD-4894-BB1D-2ABAE07BFD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57</Slides>
  <Notes>56</Notes>
  <HiddenSlides>8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8</cp:revision>
  <dcterms:modified xsi:type="dcterms:W3CDTF">2024-04-30T17:36:51Z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0x010100A82FFE3B741D7E4C8992BAB2D71AF934</vt:lpwstr>
  </property>
  <property fmtid="{D5CDD505-2E9C-101B-9397-08002B2CF9AE}" pid="3" name="MediaServiceImageTags">
    <vt:lpwstr/>
  </property>
</Properties>
</file>