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sldIdLst>
    <p:sldId id="256" r:id="rId5"/>
    <p:sldId id="257" r:id="rId6"/>
    <p:sldId id="258" r:id="rId7"/>
    <p:sldId id="259" r:id="rId8"/>
  </p:sldIdLst>
  <p:sldSz cx="18973800" cy="3383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7A7"/>
    <a:srgbClr val="C50F2D"/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A19E9-0ECE-4E22-BBC6-3902D5BFFF69}" v="994" dt="2024-04-26T02:20:41.770"/>
    <p1510:client id="{3501CC33-71F9-4E67-8D0E-21DC6D55F15E}" v="4" dt="2024-04-26T03:10:22.183"/>
    <p1510:client id="{44AC32CE-59DA-B9D1-CBB0-979EE828F6C1}" v="19" dt="2024-04-26T03:31:22.694"/>
    <p1510:client id="{86CC134A-5DC6-43D5-A0B3-5CE342AA9CEC}" v="933" dt="2024-04-26T03:00:14.257"/>
    <p1510:client id="{C9EEFA8A-03CC-441D-BF1A-24AA0D80D487}" v="136" dt="2024-04-27T22:21:32.438"/>
    <p1510:client id="{D45B2329-3FD8-3AD1-8DE4-5D975438083C}" v="410" dt="2024-04-27T18:40:07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3035" y="5536991"/>
            <a:ext cx="16127730" cy="11778827"/>
          </a:xfrm>
        </p:spPr>
        <p:txBody>
          <a:bodyPr anchor="b"/>
          <a:lstStyle>
            <a:lvl1pPr algn="ctr">
              <a:defRPr sz="124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1725" y="17770054"/>
            <a:ext cx="14230350" cy="8168426"/>
          </a:xfrm>
        </p:spPr>
        <p:txBody>
          <a:bodyPr/>
          <a:lstStyle>
            <a:lvl1pPr marL="0" indent="0" algn="ctr">
              <a:buNone/>
              <a:defRPr sz="4980"/>
            </a:lvl1pPr>
            <a:lvl2pPr marL="948690" indent="0" algn="ctr">
              <a:buNone/>
              <a:defRPr sz="4150"/>
            </a:lvl2pPr>
            <a:lvl3pPr marL="1897380" indent="0" algn="ctr">
              <a:buNone/>
              <a:defRPr sz="3735"/>
            </a:lvl3pPr>
            <a:lvl4pPr marL="2846070" indent="0" algn="ctr">
              <a:buNone/>
              <a:defRPr sz="3320"/>
            </a:lvl4pPr>
            <a:lvl5pPr marL="3794760" indent="0" algn="ctr">
              <a:buNone/>
              <a:defRPr sz="3320"/>
            </a:lvl5pPr>
            <a:lvl6pPr marL="4743450" indent="0" algn="ctr">
              <a:buNone/>
              <a:defRPr sz="3320"/>
            </a:lvl6pPr>
            <a:lvl7pPr marL="5692140" indent="0" algn="ctr">
              <a:buNone/>
              <a:defRPr sz="3320"/>
            </a:lvl7pPr>
            <a:lvl8pPr marL="6640830" indent="0" algn="ctr">
              <a:buNone/>
              <a:defRPr sz="3320"/>
            </a:lvl8pPr>
            <a:lvl9pPr marL="7589520" indent="0" algn="ctr">
              <a:buNone/>
              <a:defRPr sz="3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4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78126" y="1801283"/>
            <a:ext cx="4091226" cy="286717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4450" y="1801283"/>
            <a:ext cx="12036504" cy="28671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7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65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67" y="8434715"/>
            <a:ext cx="16364903" cy="14073503"/>
          </a:xfrm>
        </p:spPr>
        <p:txBody>
          <a:bodyPr anchor="b"/>
          <a:lstStyle>
            <a:lvl1pPr>
              <a:defRPr sz="124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67" y="22641358"/>
            <a:ext cx="16364903" cy="7400923"/>
          </a:xfrm>
        </p:spPr>
        <p:txBody>
          <a:bodyPr/>
          <a:lstStyle>
            <a:lvl1pPr marL="0" indent="0">
              <a:buNone/>
              <a:defRPr sz="4980">
                <a:solidFill>
                  <a:schemeClr val="tx1"/>
                </a:solidFill>
              </a:defRPr>
            </a:lvl1pPr>
            <a:lvl2pPr marL="948690" indent="0">
              <a:buNone/>
              <a:defRPr sz="4150">
                <a:solidFill>
                  <a:schemeClr val="tx1">
                    <a:tint val="75000"/>
                  </a:schemeClr>
                </a:solidFill>
              </a:defRPr>
            </a:lvl2pPr>
            <a:lvl3pPr marL="1897380" indent="0">
              <a:buNone/>
              <a:defRPr sz="3735">
                <a:solidFill>
                  <a:schemeClr val="tx1">
                    <a:tint val="75000"/>
                  </a:schemeClr>
                </a:solidFill>
              </a:defRPr>
            </a:lvl3pPr>
            <a:lvl4pPr marL="2846070" indent="0">
              <a:buNone/>
              <a:defRPr sz="3320">
                <a:solidFill>
                  <a:schemeClr val="tx1">
                    <a:tint val="75000"/>
                  </a:schemeClr>
                </a:solidFill>
              </a:defRPr>
            </a:lvl4pPr>
            <a:lvl5pPr marL="3794760" indent="0">
              <a:buNone/>
              <a:defRPr sz="3320">
                <a:solidFill>
                  <a:schemeClr val="tx1">
                    <a:tint val="75000"/>
                  </a:schemeClr>
                </a:solidFill>
              </a:defRPr>
            </a:lvl5pPr>
            <a:lvl6pPr marL="4743450" indent="0">
              <a:buNone/>
              <a:defRPr sz="3320">
                <a:solidFill>
                  <a:schemeClr val="tx1">
                    <a:tint val="75000"/>
                  </a:schemeClr>
                </a:solidFill>
              </a:defRPr>
            </a:lvl6pPr>
            <a:lvl7pPr marL="5692140" indent="0">
              <a:buNone/>
              <a:defRPr sz="3320">
                <a:solidFill>
                  <a:schemeClr val="tx1">
                    <a:tint val="75000"/>
                  </a:schemeClr>
                </a:solidFill>
              </a:defRPr>
            </a:lvl7pPr>
            <a:lvl8pPr marL="6640830" indent="0">
              <a:buNone/>
              <a:defRPr sz="3320">
                <a:solidFill>
                  <a:schemeClr val="tx1">
                    <a:tint val="75000"/>
                  </a:schemeClr>
                </a:solidFill>
              </a:defRPr>
            </a:lvl8pPr>
            <a:lvl9pPr marL="7589520" indent="0">
              <a:buNone/>
              <a:defRPr sz="3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4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4449" y="9006417"/>
            <a:ext cx="8063865" cy="21466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5486" y="9006417"/>
            <a:ext cx="8063865" cy="21466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920" y="1801291"/>
            <a:ext cx="16364903" cy="65394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922" y="8293737"/>
            <a:ext cx="8026806" cy="4064633"/>
          </a:xfrm>
        </p:spPr>
        <p:txBody>
          <a:bodyPr anchor="b"/>
          <a:lstStyle>
            <a:lvl1pPr marL="0" indent="0">
              <a:buNone/>
              <a:defRPr sz="4980" b="1"/>
            </a:lvl1pPr>
            <a:lvl2pPr marL="948690" indent="0">
              <a:buNone/>
              <a:defRPr sz="4150" b="1"/>
            </a:lvl2pPr>
            <a:lvl3pPr marL="1897380" indent="0">
              <a:buNone/>
              <a:defRPr sz="3735" b="1"/>
            </a:lvl3pPr>
            <a:lvl4pPr marL="2846070" indent="0">
              <a:buNone/>
              <a:defRPr sz="3320" b="1"/>
            </a:lvl4pPr>
            <a:lvl5pPr marL="3794760" indent="0">
              <a:buNone/>
              <a:defRPr sz="3320" b="1"/>
            </a:lvl5pPr>
            <a:lvl6pPr marL="4743450" indent="0">
              <a:buNone/>
              <a:defRPr sz="3320" b="1"/>
            </a:lvl6pPr>
            <a:lvl7pPr marL="5692140" indent="0">
              <a:buNone/>
              <a:defRPr sz="3320" b="1"/>
            </a:lvl7pPr>
            <a:lvl8pPr marL="6640830" indent="0">
              <a:buNone/>
              <a:defRPr sz="3320" b="1"/>
            </a:lvl8pPr>
            <a:lvl9pPr marL="7589520" indent="0">
              <a:buNone/>
              <a:defRPr sz="3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6922" y="12358370"/>
            <a:ext cx="8026806" cy="18177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5487" y="8293737"/>
            <a:ext cx="8066336" cy="4064633"/>
          </a:xfrm>
        </p:spPr>
        <p:txBody>
          <a:bodyPr anchor="b"/>
          <a:lstStyle>
            <a:lvl1pPr marL="0" indent="0">
              <a:buNone/>
              <a:defRPr sz="4980" b="1"/>
            </a:lvl1pPr>
            <a:lvl2pPr marL="948690" indent="0">
              <a:buNone/>
              <a:defRPr sz="4150" b="1"/>
            </a:lvl2pPr>
            <a:lvl3pPr marL="1897380" indent="0">
              <a:buNone/>
              <a:defRPr sz="3735" b="1"/>
            </a:lvl3pPr>
            <a:lvl4pPr marL="2846070" indent="0">
              <a:buNone/>
              <a:defRPr sz="3320" b="1"/>
            </a:lvl4pPr>
            <a:lvl5pPr marL="3794760" indent="0">
              <a:buNone/>
              <a:defRPr sz="3320" b="1"/>
            </a:lvl5pPr>
            <a:lvl6pPr marL="4743450" indent="0">
              <a:buNone/>
              <a:defRPr sz="3320" b="1"/>
            </a:lvl6pPr>
            <a:lvl7pPr marL="5692140" indent="0">
              <a:buNone/>
              <a:defRPr sz="3320" b="1"/>
            </a:lvl7pPr>
            <a:lvl8pPr marL="6640830" indent="0">
              <a:buNone/>
              <a:defRPr sz="3320" b="1"/>
            </a:lvl8pPr>
            <a:lvl9pPr marL="7589520" indent="0">
              <a:buNone/>
              <a:defRPr sz="3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05487" y="12358370"/>
            <a:ext cx="8066336" cy="18177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0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920" y="2255520"/>
            <a:ext cx="6119544" cy="7894320"/>
          </a:xfrm>
        </p:spPr>
        <p:txBody>
          <a:bodyPr anchor="b"/>
          <a:lstStyle>
            <a:lvl1pPr>
              <a:defRPr sz="6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336" y="4871304"/>
            <a:ext cx="9605486" cy="24043217"/>
          </a:xfrm>
        </p:spPr>
        <p:txBody>
          <a:bodyPr/>
          <a:lstStyle>
            <a:lvl1pPr>
              <a:defRPr sz="6640"/>
            </a:lvl1pPr>
            <a:lvl2pPr>
              <a:defRPr sz="5810"/>
            </a:lvl2pPr>
            <a:lvl3pPr>
              <a:defRPr sz="4980"/>
            </a:lvl3pPr>
            <a:lvl4pPr>
              <a:defRPr sz="4150"/>
            </a:lvl4pPr>
            <a:lvl5pPr>
              <a:defRPr sz="4150"/>
            </a:lvl5pPr>
            <a:lvl6pPr>
              <a:defRPr sz="4150"/>
            </a:lvl6pPr>
            <a:lvl7pPr>
              <a:defRPr sz="4150"/>
            </a:lvl7pPr>
            <a:lvl8pPr>
              <a:defRPr sz="4150"/>
            </a:lvl8pPr>
            <a:lvl9pPr>
              <a:defRPr sz="4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6920" y="10149840"/>
            <a:ext cx="6119544" cy="18803834"/>
          </a:xfrm>
        </p:spPr>
        <p:txBody>
          <a:bodyPr/>
          <a:lstStyle>
            <a:lvl1pPr marL="0" indent="0">
              <a:buNone/>
              <a:defRPr sz="3320"/>
            </a:lvl1pPr>
            <a:lvl2pPr marL="948690" indent="0">
              <a:buNone/>
              <a:defRPr sz="2905"/>
            </a:lvl2pPr>
            <a:lvl3pPr marL="1897380" indent="0">
              <a:buNone/>
              <a:defRPr sz="2490"/>
            </a:lvl3pPr>
            <a:lvl4pPr marL="2846070" indent="0">
              <a:buNone/>
              <a:defRPr sz="2075"/>
            </a:lvl4pPr>
            <a:lvl5pPr marL="3794760" indent="0">
              <a:buNone/>
              <a:defRPr sz="2075"/>
            </a:lvl5pPr>
            <a:lvl6pPr marL="4743450" indent="0">
              <a:buNone/>
              <a:defRPr sz="2075"/>
            </a:lvl6pPr>
            <a:lvl7pPr marL="5692140" indent="0">
              <a:buNone/>
              <a:defRPr sz="2075"/>
            </a:lvl7pPr>
            <a:lvl8pPr marL="6640830" indent="0">
              <a:buNone/>
              <a:defRPr sz="2075"/>
            </a:lvl8pPr>
            <a:lvl9pPr marL="7589520" indent="0">
              <a:buNone/>
              <a:defRPr sz="20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4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920" y="2255520"/>
            <a:ext cx="6119544" cy="7894320"/>
          </a:xfrm>
        </p:spPr>
        <p:txBody>
          <a:bodyPr anchor="b"/>
          <a:lstStyle>
            <a:lvl1pPr>
              <a:defRPr sz="6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66336" y="4871304"/>
            <a:ext cx="9605486" cy="24043217"/>
          </a:xfrm>
        </p:spPr>
        <p:txBody>
          <a:bodyPr anchor="t"/>
          <a:lstStyle>
            <a:lvl1pPr marL="0" indent="0">
              <a:buNone/>
              <a:defRPr sz="6640"/>
            </a:lvl1pPr>
            <a:lvl2pPr marL="948690" indent="0">
              <a:buNone/>
              <a:defRPr sz="5810"/>
            </a:lvl2pPr>
            <a:lvl3pPr marL="1897380" indent="0">
              <a:buNone/>
              <a:defRPr sz="4980"/>
            </a:lvl3pPr>
            <a:lvl4pPr marL="2846070" indent="0">
              <a:buNone/>
              <a:defRPr sz="4150"/>
            </a:lvl4pPr>
            <a:lvl5pPr marL="3794760" indent="0">
              <a:buNone/>
              <a:defRPr sz="4150"/>
            </a:lvl5pPr>
            <a:lvl6pPr marL="4743450" indent="0">
              <a:buNone/>
              <a:defRPr sz="4150"/>
            </a:lvl6pPr>
            <a:lvl7pPr marL="5692140" indent="0">
              <a:buNone/>
              <a:defRPr sz="4150"/>
            </a:lvl7pPr>
            <a:lvl8pPr marL="6640830" indent="0">
              <a:buNone/>
              <a:defRPr sz="4150"/>
            </a:lvl8pPr>
            <a:lvl9pPr marL="7589520" indent="0">
              <a:buNone/>
              <a:defRPr sz="41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6920" y="10149840"/>
            <a:ext cx="6119544" cy="18803834"/>
          </a:xfrm>
        </p:spPr>
        <p:txBody>
          <a:bodyPr/>
          <a:lstStyle>
            <a:lvl1pPr marL="0" indent="0">
              <a:buNone/>
              <a:defRPr sz="3320"/>
            </a:lvl1pPr>
            <a:lvl2pPr marL="948690" indent="0">
              <a:buNone/>
              <a:defRPr sz="2905"/>
            </a:lvl2pPr>
            <a:lvl3pPr marL="1897380" indent="0">
              <a:buNone/>
              <a:defRPr sz="2490"/>
            </a:lvl3pPr>
            <a:lvl4pPr marL="2846070" indent="0">
              <a:buNone/>
              <a:defRPr sz="2075"/>
            </a:lvl4pPr>
            <a:lvl5pPr marL="3794760" indent="0">
              <a:buNone/>
              <a:defRPr sz="2075"/>
            </a:lvl5pPr>
            <a:lvl6pPr marL="4743450" indent="0">
              <a:buNone/>
              <a:defRPr sz="2075"/>
            </a:lvl6pPr>
            <a:lvl7pPr marL="5692140" indent="0">
              <a:buNone/>
              <a:defRPr sz="2075"/>
            </a:lvl7pPr>
            <a:lvl8pPr marL="6640830" indent="0">
              <a:buNone/>
              <a:defRPr sz="2075"/>
            </a:lvl8pPr>
            <a:lvl9pPr marL="7589520" indent="0">
              <a:buNone/>
              <a:defRPr sz="20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0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4449" y="1801291"/>
            <a:ext cx="16364903" cy="6539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449" y="9006417"/>
            <a:ext cx="16364903" cy="21466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4449" y="31358001"/>
            <a:ext cx="4269105" cy="1801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071" y="31358001"/>
            <a:ext cx="6403658" cy="1801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00246" y="31358001"/>
            <a:ext cx="4269105" cy="1801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4DA30E2-5CD0-F57A-4201-F996F63F4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973800" cy="2453922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7120" tIns="33560" rIns="67120" bIns="33560" anchor="ctr"/>
          <a:lstStyle/>
          <a:p>
            <a:pPr algn="ctr" defTabSz="670601"/>
            <a:endParaRPr lang="en-US" sz="185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22A4AEB-9CBD-F246-DB3B-DA1CB619E5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2840789"/>
            <a:ext cx="18973800" cy="992011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5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E567522-90AF-A23C-A6EA-40F49675DE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453922"/>
            <a:ext cx="18973800" cy="1096433"/>
          </a:xfrm>
          <a:prstGeom prst="rect">
            <a:avLst/>
          </a:prstGeom>
          <a:solidFill>
            <a:srgbClr val="CAC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C4A2F5-565C-601F-6CE5-BC5E980ECE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3" y="322589"/>
            <a:ext cx="9948062" cy="8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1897380" rtl="0" eaLnBrk="1" latinLnBrk="0" hangingPunct="1">
        <a:lnSpc>
          <a:spcPct val="90000"/>
        </a:lnSpc>
        <a:spcBef>
          <a:spcPct val="0"/>
        </a:spcBef>
        <a:buNone/>
        <a:defRPr sz="91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4345" indent="-474345" algn="l" defTabSz="1897380" rtl="0" eaLnBrk="1" latinLnBrk="0" hangingPunct="1">
        <a:lnSpc>
          <a:spcPct val="90000"/>
        </a:lnSpc>
        <a:spcBef>
          <a:spcPts val="2075"/>
        </a:spcBef>
        <a:buFont typeface="Arial" panose="020B0604020202020204" pitchFamily="34" charset="0"/>
        <a:buChar char="•"/>
        <a:defRPr sz="5810" kern="1200">
          <a:solidFill>
            <a:schemeClr val="tx1"/>
          </a:solidFill>
          <a:latin typeface="+mn-lt"/>
          <a:ea typeface="+mn-ea"/>
          <a:cs typeface="+mn-cs"/>
        </a:defRPr>
      </a:lvl1pPr>
      <a:lvl2pPr marL="1423035" indent="-474345" algn="l" defTabSz="1897380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4980" kern="1200">
          <a:solidFill>
            <a:schemeClr val="tx1"/>
          </a:solidFill>
          <a:latin typeface="+mn-lt"/>
          <a:ea typeface="+mn-ea"/>
          <a:cs typeface="+mn-cs"/>
        </a:defRPr>
      </a:lvl2pPr>
      <a:lvl3pPr marL="2371725" indent="-474345" algn="l" defTabSz="1897380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4150" kern="1200">
          <a:solidFill>
            <a:schemeClr val="tx1"/>
          </a:solidFill>
          <a:latin typeface="+mn-lt"/>
          <a:ea typeface="+mn-ea"/>
          <a:cs typeface="+mn-cs"/>
        </a:defRPr>
      </a:lvl3pPr>
      <a:lvl4pPr marL="3320415" indent="-474345" algn="l" defTabSz="1897380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4pPr>
      <a:lvl5pPr marL="4269105" indent="-474345" algn="l" defTabSz="1897380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5pPr>
      <a:lvl6pPr marL="5217795" indent="-474345" algn="l" defTabSz="1897380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6166485" indent="-474345" algn="l" defTabSz="1897380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7115175" indent="-474345" algn="l" defTabSz="1897380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8063865" indent="-474345" algn="l" defTabSz="1897380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97380" rtl="0" eaLnBrk="1" latinLnBrk="0" hangingPunct="1"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48690" algn="l" defTabSz="1897380" rtl="0" eaLnBrk="1" latinLnBrk="0" hangingPunct="1"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897380" algn="l" defTabSz="1897380" rtl="0" eaLnBrk="1" latinLnBrk="0" hangingPunct="1">
        <a:defRPr sz="3735" kern="1200">
          <a:solidFill>
            <a:schemeClr val="tx1"/>
          </a:solidFill>
          <a:latin typeface="+mn-lt"/>
          <a:ea typeface="+mn-ea"/>
          <a:cs typeface="+mn-cs"/>
        </a:defRPr>
      </a:lvl3pPr>
      <a:lvl4pPr marL="2846070" algn="l" defTabSz="1897380" rtl="0" eaLnBrk="1" latinLnBrk="0" hangingPunct="1">
        <a:defRPr sz="3735" kern="1200">
          <a:solidFill>
            <a:schemeClr val="tx1"/>
          </a:solidFill>
          <a:latin typeface="+mn-lt"/>
          <a:ea typeface="+mn-ea"/>
          <a:cs typeface="+mn-cs"/>
        </a:defRPr>
      </a:lvl4pPr>
      <a:lvl5pPr marL="3794760" algn="l" defTabSz="1897380" rtl="0" eaLnBrk="1" latinLnBrk="0" hangingPunct="1">
        <a:defRPr sz="3735" kern="1200">
          <a:solidFill>
            <a:schemeClr val="tx1"/>
          </a:solidFill>
          <a:latin typeface="+mn-lt"/>
          <a:ea typeface="+mn-ea"/>
          <a:cs typeface="+mn-cs"/>
        </a:defRPr>
      </a:lvl5pPr>
      <a:lvl6pPr marL="4743450" algn="l" defTabSz="1897380" rtl="0" eaLnBrk="1" latinLnBrk="0" hangingPunct="1"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92140" algn="l" defTabSz="1897380" rtl="0" eaLnBrk="1" latinLnBrk="0" hangingPunct="1"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640830" algn="l" defTabSz="1897380" rtl="0" eaLnBrk="1" latinLnBrk="0" hangingPunct="1"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589520" algn="l" defTabSz="1897380" rtl="0" eaLnBrk="1" latinLnBrk="0" hangingPunct="1"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D181C84-04EB-7B1C-2E02-C4056721FF6D}"/>
              </a:ext>
            </a:extLst>
          </p:cNvPr>
          <p:cNvSpPr/>
          <p:nvPr/>
        </p:nvSpPr>
        <p:spPr>
          <a:xfrm>
            <a:off x="-108" y="258"/>
            <a:ext cx="18973800" cy="1929112"/>
          </a:xfrm>
          <a:prstGeom prst="rect">
            <a:avLst/>
          </a:prstGeom>
          <a:solidFill>
            <a:srgbClr val="C50F2D"/>
          </a:solidFill>
          <a:ln>
            <a:solidFill>
              <a:srgbClr val="C8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5A89D5-E201-7285-4293-32054C321D20}"/>
              </a:ext>
            </a:extLst>
          </p:cNvPr>
          <p:cNvSpPr/>
          <p:nvPr/>
        </p:nvSpPr>
        <p:spPr>
          <a:xfrm>
            <a:off x="14" y="1648496"/>
            <a:ext cx="18973800" cy="1969342"/>
          </a:xfrm>
          <a:prstGeom prst="rect">
            <a:avLst/>
          </a:prstGeom>
          <a:solidFill>
            <a:srgbClr val="CAC7A7"/>
          </a:solidFill>
          <a:ln>
            <a:solidFill>
              <a:srgbClr val="CAC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5556BC-ABD8-5DE2-957E-FDD9573B3925}"/>
              </a:ext>
            </a:extLst>
          </p:cNvPr>
          <p:cNvSpPr/>
          <p:nvPr/>
        </p:nvSpPr>
        <p:spPr>
          <a:xfrm>
            <a:off x="256" y="2595582"/>
            <a:ext cx="18973800" cy="1068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E6A391-29DB-34DB-9155-47321C06ACB8}"/>
              </a:ext>
            </a:extLst>
          </p:cNvPr>
          <p:cNvSpPr/>
          <p:nvPr/>
        </p:nvSpPr>
        <p:spPr>
          <a:xfrm>
            <a:off x="13" y="32544185"/>
            <a:ext cx="18973800" cy="937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5FD72FE-AC34-22BD-8822-B020CA46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" y="114149"/>
            <a:ext cx="18371312" cy="89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7120" tIns="33560" rIns="67120" bIns="33560" anchor="t">
            <a:spAutoFit/>
          </a:bodyPr>
          <a:lstStyle/>
          <a:p>
            <a:pPr defTabSz="670601"/>
            <a:r>
              <a:rPr lang="en-US" sz="5400" b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Distributed Sniffer Nodes for </a:t>
            </a:r>
            <a:r>
              <a:rPr lang="en-US" sz="5400" b="1" err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Batteryless</a:t>
            </a:r>
            <a:r>
              <a:rPr lang="en-US" sz="5400" b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 Sensor Nodes</a:t>
            </a:r>
            <a:endParaRPr lang="en-US" sz="5400" b="1">
              <a:cs typeface="Calibri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4918005F-8737-7EE9-9868-BB8BA784A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25" y="974212"/>
            <a:ext cx="14549452" cy="39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120" tIns="33560" rIns="67120" bIns="33560" anchor="t">
            <a:spAutoFit/>
          </a:bodyPr>
          <a:lstStyle/>
          <a:p>
            <a:pPr marL="167640" lvl="2" defTabSz="670601">
              <a:lnSpc>
                <a:spcPct val="75000"/>
              </a:lnSpc>
              <a:spcBef>
                <a:spcPct val="50000"/>
              </a:spcBef>
            </a:pPr>
            <a:r>
              <a:rPr lang="en-US" sz="2850">
                <a:solidFill>
                  <a:schemeClr val="bg1"/>
                </a:solidFill>
                <a:latin typeface="Arial"/>
                <a:ea typeface="+mn-lt"/>
                <a:cs typeface="Arial"/>
              </a:rPr>
              <a:t>Ian </a:t>
            </a:r>
            <a:r>
              <a:rPr lang="en-US" sz="2850">
                <a:solidFill>
                  <a:schemeClr val="bg1"/>
                </a:solidFill>
                <a:latin typeface="Arial"/>
                <a:cs typeface="Arial"/>
              </a:rPr>
              <a:t>Hollingworth | Mathew Crabb | Spencer Sutton | Tori Kittleson | Thomas Gaul</a:t>
            </a:r>
            <a:endParaRPr lang="en-US" sz="2850">
              <a:solidFill>
                <a:schemeClr val="bg1"/>
              </a:solidFill>
              <a:latin typeface="Arial" charset="0"/>
              <a:cs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FC86FD-5EB1-8A09-7679-9255910E01B4}"/>
              </a:ext>
            </a:extLst>
          </p:cNvPr>
          <p:cNvGrpSpPr/>
          <p:nvPr/>
        </p:nvGrpSpPr>
        <p:grpSpPr>
          <a:xfrm>
            <a:off x="127624" y="2760421"/>
            <a:ext cx="18661174" cy="1924691"/>
            <a:chOff x="977369" y="5282128"/>
            <a:chExt cx="5031143" cy="28315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0566F4-4851-6BA5-FFA2-5A60A44F8878}"/>
                </a:ext>
              </a:extLst>
            </p:cNvPr>
            <p:cNvSpPr txBox="1"/>
            <p:nvPr/>
          </p:nvSpPr>
          <p:spPr>
            <a:xfrm>
              <a:off x="983368" y="5893951"/>
              <a:ext cx="5025144" cy="2219751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Dr. </a:t>
              </a:r>
              <a:r>
                <a:rPr lang="en-US" sz="2800" err="1">
                  <a:latin typeface="Arial"/>
                  <a:cs typeface="Arial"/>
                </a:rPr>
                <a:t>Duwe’s</a:t>
              </a:r>
              <a:r>
                <a:rPr lang="en-US" sz="2800">
                  <a:latin typeface="Arial"/>
                  <a:cs typeface="Arial"/>
                </a:rPr>
                <a:t> research team conduct research on a network of </a:t>
              </a:r>
              <a:r>
                <a:rPr lang="en-US" sz="2800" err="1">
                  <a:latin typeface="Arial"/>
                  <a:cs typeface="Arial"/>
                </a:rPr>
                <a:t>batteryless</a:t>
              </a:r>
              <a:r>
                <a:rPr lang="en-US" sz="2800">
                  <a:latin typeface="Arial"/>
                  <a:cs typeface="Arial"/>
                </a:rPr>
                <a:t> sensor nodes or a BOB nodes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BOB nodes have complicated communication cycles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Our group created a testbed to configure and monitor multi-BOB note network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EFF9E7-6FB3-70C6-D5F0-696C768B8785}"/>
                </a:ext>
              </a:extLst>
            </p:cNvPr>
            <p:cNvSpPr txBox="1"/>
            <p:nvPr/>
          </p:nvSpPr>
          <p:spPr>
            <a:xfrm>
              <a:off x="977369" y="5282128"/>
              <a:ext cx="5028169" cy="584775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latin typeface="Arial"/>
                  <a:cs typeface="Calibri"/>
                </a:rPr>
                <a:t>Introduction</a:t>
              </a:r>
              <a:endParaRPr lang="en-US" sz="3200">
                <a:latin typeface="Arial"/>
                <a:cs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D31B50-D48A-8AF6-DE64-981B3735F725}"/>
              </a:ext>
            </a:extLst>
          </p:cNvPr>
          <p:cNvGrpSpPr/>
          <p:nvPr/>
        </p:nvGrpSpPr>
        <p:grpSpPr>
          <a:xfrm>
            <a:off x="127624" y="4990458"/>
            <a:ext cx="9717732" cy="4206692"/>
            <a:chOff x="1251689" y="15542287"/>
            <a:chExt cx="5031143" cy="522334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5FBF95-D3C7-E7B6-026E-D14B3FAFFA14}"/>
                </a:ext>
              </a:extLst>
            </p:cNvPr>
            <p:cNvSpPr txBox="1"/>
            <p:nvPr/>
          </p:nvSpPr>
          <p:spPr>
            <a:xfrm>
              <a:off x="1257688" y="16184888"/>
              <a:ext cx="5025144" cy="4580739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Users</a:t>
              </a:r>
              <a:endParaRPr lang="en-US" sz="2800">
                <a:latin typeface="Arial"/>
                <a:cs typeface="Arial"/>
              </a:endParaRPr>
            </a:p>
            <a:p>
              <a:pPr marL="914400" lvl="1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Dr. Duwe and research team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Other universities and researchers 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Open-Source community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Purpose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Evaluate and debug protocols &amp; system designs of sensor node networks through physical and wireless data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1C9F0D-4514-2FE4-BC7E-3561DF4F13D2}"/>
                </a:ext>
              </a:extLst>
            </p:cNvPr>
            <p:cNvSpPr txBox="1"/>
            <p:nvPr/>
          </p:nvSpPr>
          <p:spPr>
            <a:xfrm>
              <a:off x="1251689" y="15542287"/>
              <a:ext cx="5028169" cy="646331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latin typeface="Arial"/>
                  <a:cs typeface="Calibri"/>
                </a:rPr>
                <a:t>Users and Purposes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703137-B061-BB2B-04C1-88A7D8CD9D36}"/>
              </a:ext>
            </a:extLst>
          </p:cNvPr>
          <p:cNvGrpSpPr/>
          <p:nvPr/>
        </p:nvGrpSpPr>
        <p:grpSpPr>
          <a:xfrm>
            <a:off x="12168563" y="14198990"/>
            <a:ext cx="6624155" cy="7190879"/>
            <a:chOff x="959018" y="19123664"/>
            <a:chExt cx="5035859" cy="59331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F680CF-8E84-FB05-EC33-C0FBA8D71E18}"/>
                </a:ext>
              </a:extLst>
            </p:cNvPr>
            <p:cNvSpPr txBox="1"/>
            <p:nvPr/>
          </p:nvSpPr>
          <p:spPr>
            <a:xfrm>
              <a:off x="959018" y="19647790"/>
              <a:ext cx="5035856" cy="5408980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b="1">
                  <a:latin typeface="Arial"/>
                  <a:cs typeface="Arial"/>
                </a:rPr>
                <a:t>Sniffer</a:t>
              </a:r>
              <a:r>
                <a:rPr lang="en-US" sz="2800">
                  <a:latin typeface="Arial"/>
                  <a:cs typeface="Arial"/>
                </a:rPr>
                <a:t>:</a:t>
              </a:r>
              <a:r>
                <a:rPr lang="en-US" sz="2800" b="1">
                  <a:latin typeface="Arial"/>
                  <a:cs typeface="Arial"/>
                </a:rPr>
                <a:t> </a:t>
              </a:r>
              <a:r>
                <a:rPr lang="en-US" sz="2800">
                  <a:latin typeface="Arial"/>
                  <a:cs typeface="Arial"/>
                </a:rPr>
                <a:t>monitor BOB node’s activities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b="1">
                  <a:latin typeface="Arial"/>
                  <a:cs typeface="Arial"/>
                </a:rPr>
                <a:t>Primary CC1352: </a:t>
              </a:r>
              <a:r>
                <a:rPr lang="en-US" sz="2800">
                  <a:latin typeface="Arial"/>
                  <a:cs typeface="Arial"/>
                </a:rPr>
                <a:t>monitor wireless activity and power cycles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b="1">
                  <a:latin typeface="Arial"/>
                  <a:cs typeface="Arial"/>
                </a:rPr>
                <a:t>Relay CC1352: </a:t>
              </a:r>
              <a:r>
                <a:rPr lang="en-US" sz="2800">
                  <a:latin typeface="Arial"/>
                  <a:cs typeface="Arial"/>
                </a:rPr>
                <a:t>pass data through the Sniffer network for record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>
                  <a:latin typeface="Arial"/>
                  <a:cs typeface="Arial"/>
                </a:rPr>
                <a:t>CC1352 Radio: </a:t>
              </a:r>
              <a:r>
                <a:rPr lang="en-US" sz="2800">
                  <a:latin typeface="Arial"/>
                  <a:cs typeface="Arial"/>
                </a:rPr>
                <a:t>BOB’s communication radio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>
                  <a:latin typeface="Arial"/>
                  <a:cs typeface="Arial"/>
                </a:rPr>
                <a:t>Simplified MSP-430:</a:t>
              </a:r>
              <a:r>
                <a:rPr lang="en-US" sz="2800">
                  <a:latin typeface="Arial"/>
                  <a:cs typeface="Arial"/>
                </a:rPr>
                <a:t> part of BOB with paired-down hardware from the MSP-430 development board</a:t>
              </a:r>
              <a:endParaRPr lang="en-US"/>
            </a:p>
            <a:p>
              <a:pPr marL="457200" indent="-457200">
                <a:buFont typeface="Arial"/>
                <a:buChar char="•"/>
              </a:pPr>
              <a:r>
                <a:rPr lang="en-US" sz="2800" b="1">
                  <a:latin typeface="Arial"/>
                  <a:cs typeface="Arial"/>
                </a:rPr>
                <a:t>Power Board: </a:t>
              </a:r>
              <a:r>
                <a:rPr lang="en-US" sz="2800">
                  <a:latin typeface="Arial"/>
                  <a:cs typeface="Arial"/>
                </a:rPr>
                <a:t>radio frequency energy harvester powering the BOB designed by the research team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>
                  <a:latin typeface="Arial"/>
                  <a:cs typeface="Arial"/>
                </a:rPr>
                <a:t>Mounting plate: </a:t>
              </a:r>
              <a:r>
                <a:rPr lang="en-US" sz="2800">
                  <a:latin typeface="Arial"/>
                  <a:cs typeface="Arial"/>
                </a:rPr>
                <a:t>Mounts BOB, Sniffer stack to the ceiling of the lab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1F2A4C-479E-ECD6-B8AF-77D52F18092D}"/>
                </a:ext>
              </a:extLst>
            </p:cNvPr>
            <p:cNvSpPr txBox="1"/>
            <p:nvPr/>
          </p:nvSpPr>
          <p:spPr>
            <a:xfrm>
              <a:off x="966708" y="19123664"/>
              <a:ext cx="5028169" cy="482491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latin typeface="Arial"/>
                  <a:cs typeface="Calibri"/>
                </a:rPr>
                <a:t>Components</a:t>
              </a:r>
              <a:endParaRPr lang="en-US" sz="3200">
                <a:latin typeface="Arial"/>
                <a:cs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B64C30-9186-8CC6-DB57-8EACB9CCBC88}"/>
              </a:ext>
            </a:extLst>
          </p:cNvPr>
          <p:cNvGrpSpPr/>
          <p:nvPr/>
        </p:nvGrpSpPr>
        <p:grpSpPr>
          <a:xfrm>
            <a:off x="249436" y="28705643"/>
            <a:ext cx="11264589" cy="4680970"/>
            <a:chOff x="975623" y="18850000"/>
            <a:chExt cx="5028169" cy="392537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BB2722-9D11-4EED-1BCB-800241B45CED}"/>
                </a:ext>
              </a:extLst>
            </p:cNvPr>
            <p:cNvSpPr txBox="1"/>
            <p:nvPr/>
          </p:nvSpPr>
          <p:spPr>
            <a:xfrm>
              <a:off x="977420" y="19697634"/>
              <a:ext cx="5025144" cy="3077739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Hardware Testing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PCB  testing post-fabrication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CST Studio Suite RF simulation software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Radio testing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System tests used a "Faux BOB" we designed  to emulate a BOB with a single cc1352</a:t>
              </a:r>
              <a:endParaRPr lang="en-US"/>
            </a:p>
            <a:p>
              <a:pPr marL="914400" lvl="1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Transmit radio packets on the Sub-1-GHz Band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Emulate BOB power and transmit cycle with GPIO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C6F450-0090-EB1C-D35A-8E14DEA2BCF4}"/>
                </a:ext>
              </a:extLst>
            </p:cNvPr>
            <p:cNvSpPr txBox="1"/>
            <p:nvPr/>
          </p:nvSpPr>
          <p:spPr>
            <a:xfrm>
              <a:off x="975623" y="18850000"/>
              <a:ext cx="5028169" cy="879566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latin typeface="Arial"/>
                  <a:cs typeface="Calibri"/>
                </a:rPr>
                <a:t>Testing</a:t>
              </a:r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FCEC7C-C322-9B88-7AD1-DA613A7877AC}"/>
              </a:ext>
            </a:extLst>
          </p:cNvPr>
          <p:cNvGrpSpPr/>
          <p:nvPr/>
        </p:nvGrpSpPr>
        <p:grpSpPr>
          <a:xfrm>
            <a:off x="139127" y="9374924"/>
            <a:ext cx="11777570" cy="3849152"/>
            <a:chOff x="974395" y="18817009"/>
            <a:chExt cx="5028169" cy="494762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9988F05-E056-F122-32F5-0D78EE50E325}"/>
                </a:ext>
              </a:extLst>
            </p:cNvPr>
            <p:cNvSpPr txBox="1"/>
            <p:nvPr/>
          </p:nvSpPr>
          <p:spPr>
            <a:xfrm>
              <a:off x="980394" y="19534346"/>
              <a:ext cx="5022170" cy="4230288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Two CC1352s in a Sniffer Node one to record data one to transmit it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Connected via SPI</a:t>
              </a:r>
              <a:endParaRPr lang="en-US">
                <a:ea typeface="Calibri" panose="020F0502020204030204"/>
                <a:cs typeface="Calibri" panose="020F0502020204030204"/>
              </a:endParaRPr>
            </a:p>
            <a:p>
              <a:pPr marL="914400" lvl="1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Monitoring of BOB on times, transmission times, and transmissions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Network system that sends the data back to the Host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2.4-GHz communication for Sniffer communication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Sub-1-GHZ communication for BOB monitoring</a:t>
              </a:r>
              <a:endParaRPr lang="en-US">
                <a:ea typeface="Calibri" panose="020F0502020204030204"/>
                <a:cs typeface="Calibri" panose="020F0502020204030204"/>
              </a:endParaRP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Battery pack to power the Sniffer Node and isolate it from other nodes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55CD9E3-8F0B-13C2-83E8-1053E0EC1A64}"/>
                </a:ext>
              </a:extLst>
            </p:cNvPr>
            <p:cNvSpPr txBox="1"/>
            <p:nvPr/>
          </p:nvSpPr>
          <p:spPr>
            <a:xfrm>
              <a:off x="974395" y="18817009"/>
              <a:ext cx="5028169" cy="795797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latin typeface="Arial"/>
                  <a:cs typeface="Calibri"/>
                </a:rPr>
                <a:t>Design Approach</a:t>
              </a:r>
              <a:endParaRPr lang="en-US" sz="3200">
                <a:latin typeface="Arial"/>
                <a:cs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2ABBA4-691C-EF64-EB5B-22BDC98E95B9}"/>
              </a:ext>
            </a:extLst>
          </p:cNvPr>
          <p:cNvGrpSpPr/>
          <p:nvPr/>
        </p:nvGrpSpPr>
        <p:grpSpPr>
          <a:xfrm>
            <a:off x="197994" y="25669873"/>
            <a:ext cx="8831708" cy="2869553"/>
            <a:chOff x="1237293" y="10994296"/>
            <a:chExt cx="4550111" cy="21367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43C60D-A5CF-F275-B734-BD154F04D770}"/>
                </a:ext>
              </a:extLst>
            </p:cNvPr>
            <p:cNvSpPr txBox="1"/>
            <p:nvPr/>
          </p:nvSpPr>
          <p:spPr>
            <a:xfrm>
              <a:off x="1237293" y="11435024"/>
              <a:ext cx="1957568" cy="1696010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Python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SPI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UART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CST Studio Suite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Keysight ADS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FC4640-C2D1-240A-08EE-12177DBFEA7E}"/>
                </a:ext>
              </a:extLst>
            </p:cNvPr>
            <p:cNvSpPr txBox="1"/>
            <p:nvPr/>
          </p:nvSpPr>
          <p:spPr>
            <a:xfrm>
              <a:off x="1237293" y="10994296"/>
              <a:ext cx="4550111" cy="427310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latin typeface="Arial"/>
                  <a:cs typeface="Calibri"/>
                </a:rPr>
                <a:t>Tools and Standards</a:t>
              </a:r>
              <a:endParaRPr lang="en-US"/>
            </a:p>
          </p:txBody>
        </p:sp>
      </p:grpSp>
      <p:sp>
        <p:nvSpPr>
          <p:cNvPr id="6" name="Text Box 13">
            <a:extLst>
              <a:ext uri="{FF2B5EF4-FFF2-40B4-BE49-F238E27FC236}">
                <a16:creationId xmlns:a16="http://schemas.microsoft.com/office/drawing/2014/main" id="{D48F83D8-2219-743F-79D5-305844FF9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24" y="1729814"/>
            <a:ext cx="6332565" cy="6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120" tIns="33560" rIns="67120" bIns="33560" anchor="t">
            <a:spAutoFit/>
          </a:bodyPr>
          <a:lstStyle/>
          <a:p>
            <a:pPr defTabSz="670601">
              <a:spcBef>
                <a:spcPct val="50000"/>
              </a:spcBef>
            </a:pPr>
            <a:r>
              <a:rPr lang="en-US" sz="3600" u="sng">
                <a:solidFill>
                  <a:srgbClr val="524727"/>
                </a:solidFill>
                <a:latin typeface="Arial"/>
                <a:cs typeface="Arial"/>
              </a:rPr>
              <a:t>Group #:</a:t>
            </a:r>
            <a:r>
              <a:rPr lang="en-US" sz="3600">
                <a:solidFill>
                  <a:srgbClr val="524727"/>
                </a:solidFill>
                <a:latin typeface="Arial"/>
                <a:cs typeface="Arial"/>
              </a:rPr>
              <a:t> sdmay24-25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590C10C0-690B-3C21-E856-CDB588E9D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7472" y="1729753"/>
            <a:ext cx="6629530" cy="6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120" tIns="33560" rIns="67120" bIns="33560" anchor="t">
            <a:spAutoFit/>
          </a:bodyPr>
          <a:lstStyle/>
          <a:p>
            <a:pPr defTabSz="670601">
              <a:spcBef>
                <a:spcPct val="50000"/>
              </a:spcBef>
            </a:pPr>
            <a:r>
              <a:rPr lang="en-US" sz="3600" u="sng">
                <a:solidFill>
                  <a:srgbClr val="524727"/>
                </a:solidFill>
                <a:latin typeface="Arial"/>
                <a:cs typeface="Arial"/>
              </a:rPr>
              <a:t>Advisor/Client:</a:t>
            </a:r>
            <a:r>
              <a:rPr lang="en-US" sz="3600">
                <a:solidFill>
                  <a:srgbClr val="524727"/>
                </a:solidFill>
                <a:latin typeface="Arial"/>
                <a:cs typeface="Arial"/>
              </a:rPr>
              <a:t> Dr. Henry Duwe</a:t>
            </a:r>
            <a:endParaRPr lang="en-US" sz="3600">
              <a:cs typeface="Calibri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A8860F2D-6CB6-BE66-175C-64C02DAA2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75653"/>
              </p:ext>
            </p:extLst>
          </p:nvPr>
        </p:nvGraphicFramePr>
        <p:xfrm>
          <a:off x="257468" y="21047884"/>
          <a:ext cx="6078956" cy="44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460">
                  <a:extLst>
                    <a:ext uri="{9D8B030D-6E8A-4147-A177-3AD203B41FA5}">
                      <a16:colId xmlns:a16="http://schemas.microsoft.com/office/drawing/2014/main" val="2082692819"/>
                    </a:ext>
                  </a:extLst>
                </a:gridCol>
                <a:gridCol w="2709496">
                  <a:extLst>
                    <a:ext uri="{9D8B030D-6E8A-4147-A177-3AD203B41FA5}">
                      <a16:colId xmlns:a16="http://schemas.microsoft.com/office/drawing/2014/main" val="1303287372"/>
                    </a:ext>
                  </a:extLst>
                </a:gridCol>
              </a:tblGrid>
              <a:tr h="556550">
                <a:tc gridSpan="2"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Senior Design Cost Breakdown ($)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565371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/>
                        <a:t>Break 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$37.83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729846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dirty="0"/>
                        <a:t>Simplified MSP-430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$234.60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004442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/>
                        <a:t>Sniffer 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$611.88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98970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/>
                        <a:t>Batteries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$112.05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89178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/>
                        <a:t>Extra 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$29.29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216178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/>
                        <a:t>Mechanical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$34.60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341506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b="1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$1060.25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361862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64F4BEE4-FECD-9B88-0C07-5397A460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121" y="21553679"/>
            <a:ext cx="8781646" cy="683820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E20D5D0-00ED-29F0-7C33-AD16F7EC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6" y="17590834"/>
            <a:ext cx="11407330" cy="3389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01FD0D-22F4-9F6C-F175-80C3EA6DCD83}"/>
              </a:ext>
            </a:extLst>
          </p:cNvPr>
          <p:cNvSpPr txBox="1"/>
          <p:nvPr/>
        </p:nvSpPr>
        <p:spPr>
          <a:xfrm>
            <a:off x="3997610" y="26292661"/>
            <a:ext cx="5032092" cy="2246769"/>
          </a:xfrm>
          <a:prstGeom prst="rect">
            <a:avLst/>
          </a:prstGeom>
          <a:noFill/>
          <a:ln w="57150">
            <a:solidFill>
              <a:srgbClr val="CAC7A7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C</a:t>
            </a:r>
          </a:p>
          <a:p>
            <a:pPr marL="457200" indent="-457200">
              <a:buFont typeface="Arial"/>
              <a:buChar char="•"/>
            </a:pPr>
            <a:r>
              <a:rPr lang="en-US" sz="2800" err="1">
                <a:latin typeface="Arial"/>
                <a:cs typeface="Arial"/>
              </a:rPr>
              <a:t>KiCAD</a:t>
            </a:r>
            <a:endParaRPr lang="en-US" sz="280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TI Code Composer Studios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Autodesk Inventor</a:t>
            </a:r>
          </a:p>
          <a:p>
            <a:pPr marL="457200" indent="-457200">
              <a:buFont typeface="Arial"/>
              <a:buChar char="•"/>
            </a:pPr>
            <a:r>
              <a:rPr lang="en-US" sz="2800" err="1">
                <a:latin typeface="Arial"/>
                <a:cs typeface="Arial"/>
              </a:rPr>
              <a:t>EasyLink</a:t>
            </a:r>
            <a:endParaRPr lang="en-US" sz="2800">
              <a:latin typeface="Arial"/>
              <a:cs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2F9A0D-F79B-F0BE-46CF-817BDB0372AE}"/>
              </a:ext>
            </a:extLst>
          </p:cNvPr>
          <p:cNvGrpSpPr/>
          <p:nvPr/>
        </p:nvGrpSpPr>
        <p:grpSpPr>
          <a:xfrm>
            <a:off x="12168563" y="9464652"/>
            <a:ext cx="6624151" cy="4572638"/>
            <a:chOff x="8088827" y="6702564"/>
            <a:chExt cx="5031143" cy="45821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40CC9-8F12-3A2F-4138-1DCC3AD900C4}"/>
                </a:ext>
              </a:extLst>
            </p:cNvPr>
            <p:cNvSpPr txBox="1"/>
            <p:nvPr/>
          </p:nvSpPr>
          <p:spPr>
            <a:xfrm>
              <a:off x="8094826" y="7314387"/>
              <a:ext cx="5025144" cy="3970318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Sniffer node powered continuously for one week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Sniffer nodes have a negligible effect on BOB’s lifetime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Modular Stack of BOB and Sniffers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Scalable for larger (100+) node setup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Sniffer Node Software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9 Sniffer, BOB node pairs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Mechanically sound system for lab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D8758-7EBE-5917-FDD8-2DA028EDC142}"/>
                </a:ext>
              </a:extLst>
            </p:cNvPr>
            <p:cNvSpPr txBox="1"/>
            <p:nvPr/>
          </p:nvSpPr>
          <p:spPr>
            <a:xfrm>
              <a:off x="8088827" y="6702564"/>
              <a:ext cx="5028169" cy="584775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latin typeface="Arial"/>
                  <a:cs typeface="Calibri"/>
                </a:rPr>
                <a:t>Design Requirements</a:t>
              </a:r>
              <a:endParaRPr lang="en-US" sz="3200">
                <a:latin typeface="Arial"/>
                <a:cs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79421268-26FD-67F6-5AAF-435AECC75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501" y="4705481"/>
            <a:ext cx="9069066" cy="4572638"/>
          </a:xfrm>
          <a:prstGeom prst="rect">
            <a:avLst/>
          </a:prstGeom>
        </p:spPr>
      </p:pic>
      <p:pic>
        <p:nvPicPr>
          <p:cNvPr id="9" name="Picture 8" descr="A diagram of a relay&#10;&#10;Description automatically generated">
            <a:extLst>
              <a:ext uri="{FF2B5EF4-FFF2-40B4-BE49-F238E27FC236}">
                <a16:creationId xmlns:a16="http://schemas.microsoft.com/office/drawing/2014/main" id="{DD520683-015B-E865-3961-77E09F4A2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72" y="13477864"/>
            <a:ext cx="11810554" cy="410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5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D181C84-04EB-7B1C-2E02-C4056721FF6D}"/>
              </a:ext>
            </a:extLst>
          </p:cNvPr>
          <p:cNvSpPr/>
          <p:nvPr/>
        </p:nvSpPr>
        <p:spPr>
          <a:xfrm>
            <a:off x="-108" y="258"/>
            <a:ext cx="18973800" cy="1929112"/>
          </a:xfrm>
          <a:prstGeom prst="rect">
            <a:avLst/>
          </a:prstGeom>
          <a:solidFill>
            <a:srgbClr val="C50F2D"/>
          </a:solidFill>
          <a:ln>
            <a:solidFill>
              <a:srgbClr val="C8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5A89D5-E201-7285-4293-32054C321D20}"/>
              </a:ext>
            </a:extLst>
          </p:cNvPr>
          <p:cNvSpPr/>
          <p:nvPr/>
        </p:nvSpPr>
        <p:spPr>
          <a:xfrm>
            <a:off x="14" y="1648496"/>
            <a:ext cx="18973800" cy="1969342"/>
          </a:xfrm>
          <a:prstGeom prst="rect">
            <a:avLst/>
          </a:prstGeom>
          <a:solidFill>
            <a:srgbClr val="CAC7A7"/>
          </a:solidFill>
          <a:ln>
            <a:solidFill>
              <a:srgbClr val="CAC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5556BC-ABD8-5DE2-957E-FDD9573B3925}"/>
              </a:ext>
            </a:extLst>
          </p:cNvPr>
          <p:cNvSpPr/>
          <p:nvPr/>
        </p:nvSpPr>
        <p:spPr>
          <a:xfrm>
            <a:off x="256" y="2595582"/>
            <a:ext cx="18973800" cy="1068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E6A391-29DB-34DB-9155-47321C06ACB8}"/>
              </a:ext>
            </a:extLst>
          </p:cNvPr>
          <p:cNvSpPr/>
          <p:nvPr/>
        </p:nvSpPr>
        <p:spPr>
          <a:xfrm>
            <a:off x="13" y="32544185"/>
            <a:ext cx="18973800" cy="937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5FD72FE-AC34-22BD-8822-B020CA46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" y="114149"/>
            <a:ext cx="18371312" cy="89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7120" tIns="33560" rIns="67120" bIns="33560" anchor="t">
            <a:spAutoFit/>
          </a:bodyPr>
          <a:lstStyle/>
          <a:p>
            <a:pPr defTabSz="670601"/>
            <a:r>
              <a:rPr lang="en-US" sz="5400" b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Distributed Sniffer Nodes for </a:t>
            </a:r>
            <a:r>
              <a:rPr lang="en-US" sz="5400" b="1" err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Batteryless</a:t>
            </a:r>
            <a:r>
              <a:rPr lang="en-US" sz="5400" b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 Sensor Nodes</a:t>
            </a:r>
            <a:endParaRPr lang="en-US" sz="5400" b="1">
              <a:cs typeface="Calibri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4918005F-8737-7EE9-9868-BB8BA784A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25" y="974212"/>
            <a:ext cx="14549452" cy="39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120" tIns="33560" rIns="67120" bIns="33560" anchor="t">
            <a:spAutoFit/>
          </a:bodyPr>
          <a:lstStyle/>
          <a:p>
            <a:pPr marL="167640" lvl="2" defTabSz="670601">
              <a:lnSpc>
                <a:spcPct val="75000"/>
              </a:lnSpc>
              <a:spcBef>
                <a:spcPct val="50000"/>
              </a:spcBef>
            </a:pPr>
            <a:r>
              <a:rPr lang="en-US" sz="285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Ian </a:t>
            </a:r>
            <a:r>
              <a:rPr lang="en-US" sz="2850" dirty="0">
                <a:solidFill>
                  <a:schemeClr val="bg1"/>
                </a:solidFill>
                <a:latin typeface="Arial"/>
                <a:cs typeface="Arial"/>
              </a:rPr>
              <a:t>Hollingworth | Matthew Crabb | Spencer Sutton | Tori Kittleson | Thomas Gaul</a:t>
            </a:r>
            <a:endParaRPr lang="en-US" sz="2850" dirty="0">
              <a:solidFill>
                <a:schemeClr val="bg1"/>
              </a:solidFill>
              <a:latin typeface="Arial" charset="0"/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EFFCEF-B0E4-EC22-9EFB-B44B91165C90}"/>
              </a:ext>
            </a:extLst>
          </p:cNvPr>
          <p:cNvGrpSpPr/>
          <p:nvPr/>
        </p:nvGrpSpPr>
        <p:grpSpPr>
          <a:xfrm>
            <a:off x="127624" y="2743020"/>
            <a:ext cx="18657715" cy="1970753"/>
            <a:chOff x="127624" y="2666777"/>
            <a:chExt cx="18657715" cy="19707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0566F4-4851-6BA5-FFA2-5A60A44F8878}"/>
                </a:ext>
              </a:extLst>
            </p:cNvPr>
            <p:cNvSpPr txBox="1"/>
            <p:nvPr/>
          </p:nvSpPr>
          <p:spPr>
            <a:xfrm>
              <a:off x="146416" y="3252535"/>
              <a:ext cx="18638923" cy="1384995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Dr. Duwe’s research team conducts research on a network of </a:t>
              </a:r>
              <a:r>
                <a:rPr lang="en-US" sz="2800" dirty="0" err="1">
                  <a:latin typeface="Arial"/>
                  <a:cs typeface="Arial"/>
                </a:rPr>
                <a:t>batteryless</a:t>
              </a:r>
              <a:r>
                <a:rPr lang="en-US" sz="2800" dirty="0">
                  <a:latin typeface="Arial"/>
                  <a:cs typeface="Arial"/>
                </a:rPr>
                <a:t> sensor nodes called BOB nodes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BOB nodes have complicated communication cycles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Our group created a testbed to configure and monitor a multi-BOB node network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EFF9E7-6FB3-70C6-D5F0-696C768B8785}"/>
                </a:ext>
              </a:extLst>
            </p:cNvPr>
            <p:cNvSpPr txBox="1"/>
            <p:nvPr/>
          </p:nvSpPr>
          <p:spPr>
            <a:xfrm>
              <a:off x="127624" y="2666777"/>
              <a:ext cx="18650143" cy="584775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dirty="0">
                  <a:latin typeface="Arial"/>
                  <a:cs typeface="Calibri"/>
                </a:rPr>
                <a:t>Introduction</a:t>
              </a:r>
              <a:endParaRPr lang="en-US" sz="3200" dirty="0">
                <a:latin typeface="Arial"/>
                <a:cs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D31B50-D48A-8AF6-DE64-981B3735F725}"/>
              </a:ext>
            </a:extLst>
          </p:cNvPr>
          <p:cNvGrpSpPr/>
          <p:nvPr/>
        </p:nvGrpSpPr>
        <p:grpSpPr>
          <a:xfrm>
            <a:off x="127624" y="4990458"/>
            <a:ext cx="9717732" cy="4056958"/>
            <a:chOff x="1251689" y="15542287"/>
            <a:chExt cx="5031143" cy="50374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5FBF95-D3C7-E7B6-026E-D14B3FAFFA14}"/>
                </a:ext>
              </a:extLst>
            </p:cNvPr>
            <p:cNvSpPr txBox="1"/>
            <p:nvPr/>
          </p:nvSpPr>
          <p:spPr>
            <a:xfrm>
              <a:off x="1257688" y="16184888"/>
              <a:ext cx="5025144" cy="4394818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Calibri"/>
                </a:rPr>
                <a:t>Users</a:t>
              </a:r>
              <a:endParaRPr lang="en-US" sz="2800" b="1" dirty="0">
                <a:latin typeface="Arial"/>
                <a:cs typeface="Arial"/>
              </a:endParaRP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Dr. Duwe and research team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Other universities and researchers 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Open-Source community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Calibri"/>
                </a:rPr>
                <a:t>Purpose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Evaluate and debug protocols and system designs of sensor node networks through physical and wireless data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1C9F0D-4514-2FE4-BC7E-3561DF4F13D2}"/>
                </a:ext>
              </a:extLst>
            </p:cNvPr>
            <p:cNvSpPr txBox="1"/>
            <p:nvPr/>
          </p:nvSpPr>
          <p:spPr>
            <a:xfrm>
              <a:off x="1251689" y="15542287"/>
              <a:ext cx="5028169" cy="646331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latin typeface="Arial"/>
                  <a:cs typeface="Calibri"/>
                </a:rPr>
                <a:t>Users and Purposes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703137-B061-BB2B-04C1-88A7D8CD9D36}"/>
              </a:ext>
            </a:extLst>
          </p:cNvPr>
          <p:cNvGrpSpPr/>
          <p:nvPr/>
        </p:nvGrpSpPr>
        <p:grpSpPr>
          <a:xfrm>
            <a:off x="12168563" y="14168209"/>
            <a:ext cx="6624155" cy="5498108"/>
            <a:chOff x="959018" y="19098269"/>
            <a:chExt cx="5035859" cy="45364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F680CF-8E84-FB05-EC33-C0FBA8D71E18}"/>
                </a:ext>
              </a:extLst>
            </p:cNvPr>
            <p:cNvSpPr txBox="1"/>
            <p:nvPr/>
          </p:nvSpPr>
          <p:spPr>
            <a:xfrm>
              <a:off x="959018" y="19647790"/>
              <a:ext cx="5035856" cy="3986901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Sniffer</a:t>
              </a:r>
              <a:r>
                <a:rPr lang="en-US" sz="2800" dirty="0">
                  <a:latin typeface="Arial"/>
                  <a:cs typeface="Arial"/>
                </a:rPr>
                <a:t>:</a:t>
              </a:r>
              <a:r>
                <a:rPr lang="en-US" sz="2800" b="1" dirty="0">
                  <a:latin typeface="Arial"/>
                  <a:cs typeface="Arial"/>
                </a:rPr>
                <a:t> </a:t>
              </a:r>
              <a:r>
                <a:rPr lang="en-US" sz="2800" dirty="0">
                  <a:latin typeface="Arial"/>
                  <a:cs typeface="Arial"/>
                </a:rPr>
                <a:t>Monitor BOB node’s activities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Primary CC1352: </a:t>
              </a:r>
              <a:r>
                <a:rPr lang="en-US" sz="2800" dirty="0">
                  <a:latin typeface="Arial"/>
                  <a:cs typeface="Arial"/>
                </a:rPr>
                <a:t>Collect data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Relay CC1352: </a:t>
              </a:r>
              <a:r>
                <a:rPr lang="en-US" sz="2800" dirty="0">
                  <a:latin typeface="Arial"/>
                  <a:cs typeface="Arial"/>
                </a:rPr>
                <a:t>Pass data down Sniffer network to the Host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CC1352 Radio: </a:t>
              </a:r>
              <a:r>
                <a:rPr lang="en-US" sz="2800" dirty="0">
                  <a:latin typeface="Arial"/>
                  <a:cs typeface="Arial"/>
                </a:rPr>
                <a:t>BOB communication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Simplified MSP-430:</a:t>
              </a:r>
              <a:r>
                <a:rPr lang="en-US" sz="2800" dirty="0">
                  <a:latin typeface="Arial"/>
                  <a:cs typeface="Arial"/>
                </a:rPr>
                <a:t> BOB computation – simplified by our team to total costs of node production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Power Board: </a:t>
              </a:r>
              <a:r>
                <a:rPr lang="en-US" sz="2800" dirty="0">
                  <a:latin typeface="Arial"/>
                  <a:cs typeface="Arial"/>
                </a:rPr>
                <a:t>Harvests RF energy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Mounting plate: </a:t>
              </a:r>
              <a:r>
                <a:rPr lang="en-US" sz="2800" dirty="0">
                  <a:latin typeface="Arial"/>
                  <a:cs typeface="Arial"/>
                </a:rPr>
                <a:t>Mounts BOB, Sniffer stack to the ceiling of the lab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1F2A4C-479E-ECD6-B8AF-77D52F18092D}"/>
                </a:ext>
              </a:extLst>
            </p:cNvPr>
            <p:cNvSpPr txBox="1"/>
            <p:nvPr/>
          </p:nvSpPr>
          <p:spPr>
            <a:xfrm>
              <a:off x="966708" y="19098269"/>
              <a:ext cx="5028169" cy="533280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latin typeface="Arial"/>
                  <a:cs typeface="Calibri"/>
                </a:rPr>
                <a:t>Components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B64C30-9186-8CC6-DB57-8EACB9CCBC88}"/>
              </a:ext>
            </a:extLst>
          </p:cNvPr>
          <p:cNvGrpSpPr/>
          <p:nvPr/>
        </p:nvGrpSpPr>
        <p:grpSpPr>
          <a:xfrm>
            <a:off x="137443" y="20907081"/>
            <a:ext cx="6819878" cy="6416472"/>
            <a:chOff x="970441" y="19018780"/>
            <a:chExt cx="5035399" cy="51129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BB2722-9D11-4EED-1BCB-800241B45CED}"/>
                </a:ext>
              </a:extLst>
            </p:cNvPr>
            <p:cNvSpPr txBox="1"/>
            <p:nvPr/>
          </p:nvSpPr>
          <p:spPr>
            <a:xfrm>
              <a:off x="970441" y="19594589"/>
              <a:ext cx="5035399" cy="4537154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Calibri"/>
                </a:rPr>
                <a:t>Hardware Testing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PCB  testing post-fabrication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CST Studio Suite antenna modeling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Calibri"/>
                </a:rPr>
                <a:t>System tests</a:t>
              </a:r>
              <a:r>
                <a:rPr lang="en-US" sz="2800" dirty="0">
                  <a:latin typeface="Arial"/>
                  <a:cs typeface="Calibri"/>
                </a:rPr>
                <a:t> used a "Faux BOB" we designed  to emulate a BOB with a single CC1352 – Emulates actual BOB operation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Calibri"/>
                </a:rPr>
                <a:t>Wireless testing</a:t>
              </a:r>
              <a:r>
                <a:rPr lang="en-US" sz="2800" dirty="0">
                  <a:latin typeface="Arial"/>
                  <a:cs typeface="Calibri"/>
                </a:rPr>
                <a:t> – Using TI </a:t>
              </a:r>
              <a:r>
                <a:rPr lang="en-US" sz="2800" dirty="0" err="1">
                  <a:latin typeface="Arial"/>
                  <a:cs typeface="Calibri"/>
                </a:rPr>
                <a:t>SmartRF</a:t>
              </a:r>
              <a:r>
                <a:rPr lang="en-US" sz="2800" dirty="0">
                  <a:latin typeface="Arial"/>
                  <a:cs typeface="Calibri"/>
                </a:rPr>
                <a:t> </a:t>
              </a:r>
              <a:r>
                <a:rPr lang="en-US" sz="2800">
                  <a:latin typeface="Arial"/>
                  <a:cs typeface="Calibri"/>
                </a:rPr>
                <a:t>Studio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Compared performance to TI development boards (REF1, REF2)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Measured RSSI (Received Signal Strength Indicator)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C6F450-0090-EB1C-D35A-8E14DEA2BCF4}"/>
                </a:ext>
              </a:extLst>
            </p:cNvPr>
            <p:cNvSpPr txBox="1"/>
            <p:nvPr/>
          </p:nvSpPr>
          <p:spPr>
            <a:xfrm>
              <a:off x="975623" y="19018780"/>
              <a:ext cx="5028169" cy="542001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latin typeface="Arial"/>
                  <a:cs typeface="Calibri"/>
                </a:rPr>
                <a:t>Testing</a:t>
              </a:r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7D746C-37B5-8DBA-8F12-0EDE64B1DD56}"/>
              </a:ext>
            </a:extLst>
          </p:cNvPr>
          <p:cNvGrpSpPr/>
          <p:nvPr/>
        </p:nvGrpSpPr>
        <p:grpSpPr>
          <a:xfrm>
            <a:off x="129049" y="9303645"/>
            <a:ext cx="11787648" cy="3752644"/>
            <a:chOff x="129049" y="9361316"/>
            <a:chExt cx="11787648" cy="37526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9988F05-E056-F122-32F5-0D78EE50E325}"/>
                </a:ext>
              </a:extLst>
            </p:cNvPr>
            <p:cNvSpPr txBox="1"/>
            <p:nvPr/>
          </p:nvSpPr>
          <p:spPr>
            <a:xfrm>
              <a:off x="129049" y="10005417"/>
              <a:ext cx="11763518" cy="3108543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Two CC1352s in a Sniffer Node one to record data one to transmit it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Connected via SPI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Monitoring of BOB on times, transmission times, and transmissions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Network system that sends the data back to the Host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2.4-GHz band used for Sniffer communication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Sub-1-GHZ band used for BOB monitoring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Battery pack to power the Sniffer Node and isolate it from other nodes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55CD9E3-8F0B-13C2-83E8-1053E0EC1A64}"/>
                </a:ext>
              </a:extLst>
            </p:cNvPr>
            <p:cNvSpPr txBox="1"/>
            <p:nvPr/>
          </p:nvSpPr>
          <p:spPr>
            <a:xfrm>
              <a:off x="139127" y="9361316"/>
              <a:ext cx="11777570" cy="646331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latin typeface="Arial"/>
                  <a:cs typeface="Calibri"/>
                </a:rPr>
                <a:t>Design Approach</a:t>
              </a:r>
            </a:p>
          </p:txBody>
        </p:sp>
      </p:grpSp>
      <p:sp>
        <p:nvSpPr>
          <p:cNvPr id="6" name="Text Box 13">
            <a:extLst>
              <a:ext uri="{FF2B5EF4-FFF2-40B4-BE49-F238E27FC236}">
                <a16:creationId xmlns:a16="http://schemas.microsoft.com/office/drawing/2014/main" id="{D48F83D8-2219-743F-79D5-305844FF9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24" y="1729814"/>
            <a:ext cx="6332565" cy="6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120" tIns="33560" rIns="67120" bIns="33560" anchor="t">
            <a:spAutoFit/>
          </a:bodyPr>
          <a:lstStyle/>
          <a:p>
            <a:pPr defTabSz="670601">
              <a:spcBef>
                <a:spcPct val="50000"/>
              </a:spcBef>
            </a:pPr>
            <a:r>
              <a:rPr lang="en-US" sz="3600" u="sng">
                <a:solidFill>
                  <a:srgbClr val="524727"/>
                </a:solidFill>
                <a:latin typeface="Arial"/>
                <a:cs typeface="Arial"/>
              </a:rPr>
              <a:t>Group #:</a:t>
            </a:r>
            <a:r>
              <a:rPr lang="en-US" sz="3600">
                <a:solidFill>
                  <a:srgbClr val="524727"/>
                </a:solidFill>
                <a:latin typeface="Arial"/>
                <a:cs typeface="Arial"/>
              </a:rPr>
              <a:t> sdmay24-25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590C10C0-690B-3C21-E856-CDB588E9D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7472" y="1729753"/>
            <a:ext cx="6629530" cy="6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120" tIns="33560" rIns="67120" bIns="33560" anchor="t">
            <a:spAutoFit/>
          </a:bodyPr>
          <a:lstStyle/>
          <a:p>
            <a:pPr defTabSz="670601">
              <a:spcBef>
                <a:spcPct val="50000"/>
              </a:spcBef>
            </a:pPr>
            <a:r>
              <a:rPr lang="en-US" sz="3600" u="sng">
                <a:solidFill>
                  <a:srgbClr val="524727"/>
                </a:solidFill>
                <a:latin typeface="Arial"/>
                <a:cs typeface="Arial"/>
              </a:rPr>
              <a:t>Advisor/Client:</a:t>
            </a:r>
            <a:r>
              <a:rPr lang="en-US" sz="3600">
                <a:solidFill>
                  <a:srgbClr val="524727"/>
                </a:solidFill>
                <a:latin typeface="Arial"/>
                <a:cs typeface="Arial"/>
              </a:rPr>
              <a:t> Dr. Henry Duwe</a:t>
            </a:r>
            <a:endParaRPr lang="en-US" sz="3600">
              <a:cs typeface="Calibri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A8860F2D-6CB6-BE66-175C-64C02DAA2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374190"/>
              </p:ext>
            </p:extLst>
          </p:nvPr>
        </p:nvGraphicFramePr>
        <p:xfrm>
          <a:off x="13087371" y="28928014"/>
          <a:ext cx="5741448" cy="44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385">
                  <a:extLst>
                    <a:ext uri="{9D8B030D-6E8A-4147-A177-3AD203B41FA5}">
                      <a16:colId xmlns:a16="http://schemas.microsoft.com/office/drawing/2014/main" val="2082692819"/>
                    </a:ext>
                  </a:extLst>
                </a:gridCol>
                <a:gridCol w="2559063">
                  <a:extLst>
                    <a:ext uri="{9D8B030D-6E8A-4147-A177-3AD203B41FA5}">
                      <a16:colId xmlns:a16="http://schemas.microsoft.com/office/drawing/2014/main" val="1303287372"/>
                    </a:ext>
                  </a:extLst>
                </a:gridCol>
              </a:tblGrid>
              <a:tr h="556550">
                <a:tc gridSpan="2"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Senior Design Cost Breakdown ($)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3565371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/>
                        <a:t>Break 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$37.83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729846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dirty="0"/>
                        <a:t>Simplified MSP-430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$234.60 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004442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/>
                        <a:t>Sniffer 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$611.88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98970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dirty="0"/>
                        <a:t>Batteries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$112.05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89178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dirty="0"/>
                        <a:t>Extra 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$29.29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216178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/>
                        <a:t>Mechanical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$34.60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341506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$1060.25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361862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64F4BEE4-FECD-9B88-0C07-5397A460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298" y="19811138"/>
            <a:ext cx="6638163" cy="497184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E20D5D0-00ED-29F0-7C33-AD16F7EC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6" y="17382661"/>
            <a:ext cx="11407330" cy="338923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D2F9A0D-F79B-F0BE-46CF-817BDB0372AE}"/>
              </a:ext>
            </a:extLst>
          </p:cNvPr>
          <p:cNvGrpSpPr/>
          <p:nvPr/>
        </p:nvGrpSpPr>
        <p:grpSpPr>
          <a:xfrm>
            <a:off x="12157391" y="9433269"/>
            <a:ext cx="6631407" cy="4604022"/>
            <a:chOff x="8080342" y="6671115"/>
            <a:chExt cx="5036654" cy="46135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40CC9-8F12-3A2F-4138-1DCC3AD900C4}"/>
                </a:ext>
              </a:extLst>
            </p:cNvPr>
            <p:cNvSpPr txBox="1"/>
            <p:nvPr/>
          </p:nvSpPr>
          <p:spPr>
            <a:xfrm>
              <a:off x="8080342" y="7314387"/>
              <a:ext cx="5025144" cy="3970318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Sniffer node powered continuously for one week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Sniffer node have a negligible effect on BOB’s lifetime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Modular Stack of BOB and Sniffers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Scalable for larger (100+) node setup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Sniffer Node Software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9 Sniffer, BOB node pairs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Mechanically sound system for lab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D8758-7EBE-5917-FDD8-2DA028EDC142}"/>
                </a:ext>
              </a:extLst>
            </p:cNvPr>
            <p:cNvSpPr txBox="1"/>
            <p:nvPr/>
          </p:nvSpPr>
          <p:spPr>
            <a:xfrm>
              <a:off x="8088827" y="6671115"/>
              <a:ext cx="5028169" cy="647674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latin typeface="Arial"/>
                  <a:cs typeface="Calibri"/>
                </a:rPr>
                <a:t>Design Requirements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79421268-26FD-67F6-5AAF-435AECC75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608" y="4740531"/>
            <a:ext cx="8544194" cy="4452237"/>
          </a:xfrm>
          <a:prstGeom prst="rect">
            <a:avLst/>
          </a:prstGeom>
        </p:spPr>
      </p:pic>
      <p:pic>
        <p:nvPicPr>
          <p:cNvPr id="9" name="Picture 8" descr="A person using a tape measure on a white table&#10;&#10;Description automatically generated">
            <a:extLst>
              <a:ext uri="{FF2B5EF4-FFF2-40B4-BE49-F238E27FC236}">
                <a16:creationId xmlns:a16="http://schemas.microsoft.com/office/drawing/2014/main" id="{E1D55DA6-DE9F-DD35-353E-96FA25721A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85" t="233" r="-533" b="2797"/>
          <a:stretch/>
        </p:blipFill>
        <p:spPr>
          <a:xfrm>
            <a:off x="7111901" y="28903711"/>
            <a:ext cx="5745065" cy="4464474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4C968B0D-10D3-0097-19A5-F5B3CBB75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42501"/>
              </p:ext>
            </p:extLst>
          </p:nvPr>
        </p:nvGraphicFramePr>
        <p:xfrm>
          <a:off x="7137762" y="25496195"/>
          <a:ext cx="4888835" cy="3339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705">
                  <a:extLst>
                    <a:ext uri="{9D8B030D-6E8A-4147-A177-3AD203B41FA5}">
                      <a16:colId xmlns:a16="http://schemas.microsoft.com/office/drawing/2014/main" val="2082692819"/>
                    </a:ext>
                  </a:extLst>
                </a:gridCol>
                <a:gridCol w="2001130">
                  <a:extLst>
                    <a:ext uri="{9D8B030D-6E8A-4147-A177-3AD203B41FA5}">
                      <a16:colId xmlns:a16="http://schemas.microsoft.com/office/drawing/2014/main" val="1999475549"/>
                    </a:ext>
                  </a:extLst>
                </a:gridCol>
              </a:tblGrid>
              <a:tr h="556549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2.4GHz Wireless Testing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AC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65371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1" dirty="0"/>
                        <a:t>RSSI (dBm)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729846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latin typeface="Calibri"/>
                        </a:rPr>
                        <a:t>REF1 </a:t>
                      </a:r>
                      <a:r>
                        <a:rPr lang="en-US" sz="2800" b="0" i="0" u="none" strike="noStrike" noProof="0" dirty="0">
                          <a:latin typeface="Calibri"/>
                        </a:rPr>
                        <a:t>→ REF2</a:t>
                      </a:r>
                      <a:endParaRPr lang="en-US" sz="2800" b="0" i="0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-52.7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004442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REF1 </a:t>
                      </a: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</a:rPr>
                        <a:t>←</a:t>
                      </a: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REF2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-53.7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98970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(1) → REF2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-53.1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89178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(1) ← REF2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-53.1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216178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81024427-C99E-A2FE-26C8-C4094946A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467047"/>
              </p:ext>
            </p:extLst>
          </p:nvPr>
        </p:nvGraphicFramePr>
        <p:xfrm>
          <a:off x="7137762" y="20917217"/>
          <a:ext cx="4902233" cy="4452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20">
                  <a:extLst>
                    <a:ext uri="{9D8B030D-6E8A-4147-A177-3AD203B41FA5}">
                      <a16:colId xmlns:a16="http://schemas.microsoft.com/office/drawing/2014/main" val="2082692819"/>
                    </a:ext>
                  </a:extLst>
                </a:gridCol>
                <a:gridCol w="2006613">
                  <a:extLst>
                    <a:ext uri="{9D8B030D-6E8A-4147-A177-3AD203B41FA5}">
                      <a16:colId xmlns:a16="http://schemas.microsoft.com/office/drawing/2014/main" val="1999475549"/>
                    </a:ext>
                  </a:extLst>
                </a:gridCol>
              </a:tblGrid>
              <a:tr h="556549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Sub-1GHz Wireless Testing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AC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65371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1" dirty="0"/>
                        <a:t>RSSI (dBm)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729846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latin typeface="Calibri"/>
                        </a:rPr>
                        <a:t>REF1 </a:t>
                      </a:r>
                      <a:r>
                        <a:rPr lang="en-US" sz="2800" b="0" i="0" u="none" strike="noStrike" noProof="0" dirty="0">
                          <a:latin typeface="Calibri"/>
                        </a:rPr>
                        <a:t>→ REF2</a:t>
                      </a:r>
                      <a:endParaRPr lang="en-US" sz="2800" b="0" i="0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-31.9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004442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REF1 </a:t>
                      </a: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</a:rPr>
                        <a:t>←</a:t>
                      </a: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REF2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-39.8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98970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(1) → REF2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-80.2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89178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(1) ← REF2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-80.8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216178"/>
                  </a:ext>
                </a:extLst>
              </a:tr>
              <a:tr h="55654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(2) → REF2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-39.2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200515"/>
                  </a:ext>
                </a:extLst>
              </a:tr>
              <a:tr h="55654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(2) ← REF2</a:t>
                      </a: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-33.4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60686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2A065756-59F8-1425-665C-8AB11F7A9871}"/>
              </a:ext>
            </a:extLst>
          </p:cNvPr>
          <p:cNvGrpSpPr/>
          <p:nvPr/>
        </p:nvGrpSpPr>
        <p:grpSpPr>
          <a:xfrm>
            <a:off x="12166885" y="24983874"/>
            <a:ext cx="6685360" cy="3706482"/>
            <a:chOff x="12166885" y="24983874"/>
            <a:chExt cx="6685360" cy="37064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FC4640-C2D1-240A-08EE-12177DBFEA7E}"/>
                </a:ext>
              </a:extLst>
            </p:cNvPr>
            <p:cNvSpPr txBox="1"/>
            <p:nvPr/>
          </p:nvSpPr>
          <p:spPr>
            <a:xfrm>
              <a:off x="12178630" y="24983874"/>
              <a:ext cx="6673615" cy="610291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latin typeface="Arial"/>
                  <a:cs typeface="Calibri"/>
                </a:rPr>
                <a:t>Tools and Standards</a:t>
              </a:r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05C392-3A4D-4BB7-73AE-73F10FF5F524}"/>
                </a:ext>
              </a:extLst>
            </p:cNvPr>
            <p:cNvSpPr txBox="1"/>
            <p:nvPr/>
          </p:nvSpPr>
          <p:spPr>
            <a:xfrm>
              <a:off x="12166885" y="25581813"/>
              <a:ext cx="3289313" cy="3108543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Python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SPI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UART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CST Studio Suite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Keysight ADS</a:t>
              </a:r>
            </a:p>
            <a:p>
              <a:pPr marL="457200" indent="-457200">
                <a:buFont typeface="Arial,Sans-Serif"/>
                <a:buChar char="•"/>
              </a:pPr>
              <a:r>
                <a:rPr lang="en-US" sz="280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6D6BCF-4DF1-FF13-846C-32EACEEE4E67}"/>
                </a:ext>
              </a:extLst>
            </p:cNvPr>
            <p:cNvSpPr txBox="1"/>
            <p:nvPr/>
          </p:nvSpPr>
          <p:spPr>
            <a:xfrm>
              <a:off x="15476289" y="25581812"/>
              <a:ext cx="3367561" cy="3108543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,Sans-Serif"/>
                <a:buChar char="•"/>
              </a:pPr>
              <a:r>
                <a:rPr lang="en-US" sz="2800" dirty="0">
                  <a:latin typeface="Arial"/>
                  <a:cs typeface="Arial"/>
                </a:rPr>
                <a:t>TI Code Composer Studio</a:t>
              </a:r>
              <a:endParaRPr lang="en-US" dirty="0"/>
            </a:p>
            <a:p>
              <a:pPr marL="457200" indent="-457200">
                <a:buFont typeface="Arial,Sans-Serif"/>
                <a:buChar char="•"/>
              </a:pPr>
              <a:r>
                <a:rPr lang="en-US" sz="2800" dirty="0">
                  <a:latin typeface="Arial"/>
                  <a:cs typeface="Arial"/>
                </a:rPr>
                <a:t>Autodesk Inventor</a:t>
              </a:r>
            </a:p>
            <a:p>
              <a:pPr marL="457200" indent="-457200">
                <a:buFont typeface="Arial,Sans-Serif"/>
                <a:buChar char="•"/>
              </a:pPr>
              <a:r>
                <a:rPr lang="en-US" sz="2800" err="1">
                  <a:latin typeface="Arial"/>
                  <a:cs typeface="Arial"/>
                </a:rPr>
                <a:t>EasyLink</a:t>
              </a:r>
              <a:endParaRPr lang="en-US" sz="2800">
                <a:latin typeface="Arial"/>
                <a:cs typeface="Arial"/>
              </a:endParaRPr>
            </a:p>
            <a:p>
              <a:pPr marL="457200" indent="-457200">
                <a:buFont typeface="Arial,Sans-Serif"/>
                <a:buChar char="•"/>
              </a:pPr>
              <a:r>
                <a:rPr lang="en-US" sz="2800" dirty="0" err="1">
                  <a:latin typeface="Arial"/>
                  <a:cs typeface="Arial"/>
                </a:rPr>
                <a:t>KiCAD</a:t>
              </a:r>
              <a:endParaRPr lang="en-US" sz="2800">
                <a:latin typeface="Arial"/>
                <a:cs typeface="Arial"/>
              </a:endParaRPr>
            </a:p>
          </p:txBody>
        </p:sp>
      </p:grpSp>
      <p:pic>
        <p:nvPicPr>
          <p:cNvPr id="40" name="Picture 39" descr="A yellow rectangular object with black lines&#10;&#10;Description automatically generated">
            <a:extLst>
              <a:ext uri="{FF2B5EF4-FFF2-40B4-BE49-F238E27FC236}">
                <a16:creationId xmlns:a16="http://schemas.microsoft.com/office/drawing/2014/main" id="{A729A226-4735-8C71-FF75-21369C1E88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03" t="3401" r="-230" b="3168"/>
          <a:stretch/>
        </p:blipFill>
        <p:spPr>
          <a:xfrm>
            <a:off x="132533" y="27527105"/>
            <a:ext cx="6834858" cy="3116383"/>
          </a:xfrm>
          <a:prstGeom prst="rect">
            <a:avLst/>
          </a:prstGeom>
        </p:spPr>
      </p:pic>
      <p:pic>
        <p:nvPicPr>
          <p:cNvPr id="42" name="Picture 41" descr="A graph of a function&#10;&#10;Description automatically generated">
            <a:extLst>
              <a:ext uri="{FF2B5EF4-FFF2-40B4-BE49-F238E27FC236}">
                <a16:creationId xmlns:a16="http://schemas.microsoft.com/office/drawing/2014/main" id="{CD1E9B2F-D42D-5614-F95E-912E4E33FA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18" r="7532" b="-3517"/>
          <a:stretch/>
        </p:blipFill>
        <p:spPr>
          <a:xfrm>
            <a:off x="355049" y="30861864"/>
            <a:ext cx="6310581" cy="2356186"/>
          </a:xfrm>
          <a:prstGeom prst="rect">
            <a:avLst/>
          </a:prstGeom>
        </p:spPr>
      </p:pic>
      <p:pic>
        <p:nvPicPr>
          <p:cNvPr id="7" name="Picture 6" descr="A diagram of a relay&#10;&#10;Description automatically generated">
            <a:extLst>
              <a:ext uri="{FF2B5EF4-FFF2-40B4-BE49-F238E27FC236}">
                <a16:creationId xmlns:a16="http://schemas.microsoft.com/office/drawing/2014/main" id="{07A8A6C1-46ED-9D9B-A501-95BE7A627D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803" y="13064512"/>
            <a:ext cx="11417851" cy="406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8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D181C84-04EB-7B1C-2E02-C4056721FF6D}"/>
              </a:ext>
            </a:extLst>
          </p:cNvPr>
          <p:cNvSpPr/>
          <p:nvPr/>
        </p:nvSpPr>
        <p:spPr>
          <a:xfrm>
            <a:off x="-108" y="258"/>
            <a:ext cx="18973800" cy="1929112"/>
          </a:xfrm>
          <a:prstGeom prst="rect">
            <a:avLst/>
          </a:prstGeom>
          <a:solidFill>
            <a:srgbClr val="C50F2D"/>
          </a:solidFill>
          <a:ln>
            <a:solidFill>
              <a:srgbClr val="C8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5A89D5-E201-7285-4293-32054C321D20}"/>
              </a:ext>
            </a:extLst>
          </p:cNvPr>
          <p:cNvSpPr/>
          <p:nvPr/>
        </p:nvSpPr>
        <p:spPr>
          <a:xfrm>
            <a:off x="14" y="1648496"/>
            <a:ext cx="18973800" cy="1969342"/>
          </a:xfrm>
          <a:prstGeom prst="rect">
            <a:avLst/>
          </a:prstGeom>
          <a:solidFill>
            <a:srgbClr val="CAC7A7"/>
          </a:solidFill>
          <a:ln>
            <a:solidFill>
              <a:srgbClr val="CAC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5556BC-ABD8-5DE2-957E-FDD9573B3925}"/>
              </a:ext>
            </a:extLst>
          </p:cNvPr>
          <p:cNvSpPr/>
          <p:nvPr/>
        </p:nvSpPr>
        <p:spPr>
          <a:xfrm>
            <a:off x="256" y="2595582"/>
            <a:ext cx="18973800" cy="1068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E6A391-29DB-34DB-9155-47321C06ACB8}"/>
              </a:ext>
            </a:extLst>
          </p:cNvPr>
          <p:cNvSpPr/>
          <p:nvPr/>
        </p:nvSpPr>
        <p:spPr>
          <a:xfrm>
            <a:off x="13" y="32544185"/>
            <a:ext cx="18973800" cy="937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5FD72FE-AC34-22BD-8822-B020CA46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" y="114149"/>
            <a:ext cx="18371312" cy="89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7120" tIns="33560" rIns="67120" bIns="33560" anchor="t">
            <a:spAutoFit/>
          </a:bodyPr>
          <a:lstStyle/>
          <a:p>
            <a:pPr defTabSz="670601"/>
            <a:r>
              <a:rPr lang="en-US" sz="5400" b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Distributed Sniffer Nodes for </a:t>
            </a:r>
            <a:r>
              <a:rPr lang="en-US" sz="5400" b="1" err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Batteryless</a:t>
            </a:r>
            <a:r>
              <a:rPr lang="en-US" sz="5400" b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 Sensor Nodes</a:t>
            </a:r>
            <a:endParaRPr lang="en-US" sz="5400" b="1">
              <a:cs typeface="Calibri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4918005F-8737-7EE9-9868-BB8BA784A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25" y="974212"/>
            <a:ext cx="14549452" cy="39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120" tIns="33560" rIns="67120" bIns="33560" anchor="t">
            <a:spAutoFit/>
          </a:bodyPr>
          <a:lstStyle/>
          <a:p>
            <a:pPr marL="167640" lvl="2" defTabSz="670601">
              <a:lnSpc>
                <a:spcPct val="75000"/>
              </a:lnSpc>
              <a:spcBef>
                <a:spcPct val="50000"/>
              </a:spcBef>
            </a:pPr>
            <a:r>
              <a:rPr lang="en-US" sz="285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Ian </a:t>
            </a:r>
            <a:r>
              <a:rPr lang="en-US" sz="2850" dirty="0">
                <a:solidFill>
                  <a:schemeClr val="bg1"/>
                </a:solidFill>
                <a:latin typeface="Arial"/>
                <a:cs typeface="Arial"/>
              </a:rPr>
              <a:t>Hollingworth | Matthew Crabb | Spencer Sutton | Tori Kittleson | Thomas Gaul</a:t>
            </a:r>
            <a:endParaRPr lang="en-US" sz="2850" dirty="0">
              <a:solidFill>
                <a:schemeClr val="bg1"/>
              </a:solidFill>
              <a:latin typeface="Arial" charset="0"/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EFFCEF-B0E4-EC22-9EFB-B44B91165C90}"/>
              </a:ext>
            </a:extLst>
          </p:cNvPr>
          <p:cNvGrpSpPr/>
          <p:nvPr/>
        </p:nvGrpSpPr>
        <p:grpSpPr>
          <a:xfrm>
            <a:off x="127624" y="2743020"/>
            <a:ext cx="18657715" cy="1970753"/>
            <a:chOff x="127624" y="2666777"/>
            <a:chExt cx="18657715" cy="19707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0566F4-4851-6BA5-FFA2-5A60A44F8878}"/>
                </a:ext>
              </a:extLst>
            </p:cNvPr>
            <p:cNvSpPr txBox="1"/>
            <p:nvPr/>
          </p:nvSpPr>
          <p:spPr>
            <a:xfrm>
              <a:off x="146416" y="3252535"/>
              <a:ext cx="18638923" cy="1384995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Dr. Duwe’s research team conducts research on a network of </a:t>
              </a:r>
              <a:r>
                <a:rPr lang="en-US" sz="2800" dirty="0" err="1">
                  <a:latin typeface="Arial"/>
                  <a:cs typeface="Arial"/>
                </a:rPr>
                <a:t>batteryless</a:t>
              </a:r>
              <a:r>
                <a:rPr lang="en-US" sz="2800" dirty="0">
                  <a:latin typeface="Arial"/>
                  <a:cs typeface="Arial"/>
                </a:rPr>
                <a:t> sensor nodes or a BOB nodes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BOB nodes have complicated communication cycles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Our group created a testbed to configure and monitor multi-BOB note network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EFF9E7-6FB3-70C6-D5F0-696C768B8785}"/>
                </a:ext>
              </a:extLst>
            </p:cNvPr>
            <p:cNvSpPr txBox="1"/>
            <p:nvPr/>
          </p:nvSpPr>
          <p:spPr>
            <a:xfrm>
              <a:off x="127624" y="2666777"/>
              <a:ext cx="18650143" cy="584775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dirty="0">
                  <a:latin typeface="Arial"/>
                  <a:cs typeface="Calibri"/>
                </a:rPr>
                <a:t>Introduction</a:t>
              </a:r>
              <a:endParaRPr lang="en-US" sz="3200" dirty="0">
                <a:latin typeface="Arial"/>
                <a:cs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D31B50-D48A-8AF6-DE64-981B3735F725}"/>
              </a:ext>
            </a:extLst>
          </p:cNvPr>
          <p:cNvGrpSpPr/>
          <p:nvPr/>
        </p:nvGrpSpPr>
        <p:grpSpPr>
          <a:xfrm>
            <a:off x="127624" y="4990458"/>
            <a:ext cx="9717732" cy="4056958"/>
            <a:chOff x="1251689" y="15542287"/>
            <a:chExt cx="5031143" cy="50374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5FBF95-D3C7-E7B6-026E-D14B3FAFFA14}"/>
                </a:ext>
              </a:extLst>
            </p:cNvPr>
            <p:cNvSpPr txBox="1"/>
            <p:nvPr/>
          </p:nvSpPr>
          <p:spPr>
            <a:xfrm>
              <a:off x="1257688" y="16184888"/>
              <a:ext cx="5025144" cy="4394818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Calibri"/>
                </a:rPr>
                <a:t>Users</a:t>
              </a:r>
              <a:endParaRPr lang="en-US" sz="2800" b="1" dirty="0">
                <a:latin typeface="Arial"/>
                <a:cs typeface="Arial"/>
              </a:endParaRP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Dr. Duwe and research team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Other universities and researchers 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Open-Source community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Calibri"/>
                </a:rPr>
                <a:t>Purpose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Evaluate and debug protocols and system designs of sensor node networks through physical and wireless data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1C9F0D-4514-2FE4-BC7E-3561DF4F13D2}"/>
                </a:ext>
              </a:extLst>
            </p:cNvPr>
            <p:cNvSpPr txBox="1"/>
            <p:nvPr/>
          </p:nvSpPr>
          <p:spPr>
            <a:xfrm>
              <a:off x="1251689" y="15542287"/>
              <a:ext cx="5028169" cy="646331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latin typeface="Arial"/>
                  <a:cs typeface="Calibri"/>
                </a:rPr>
                <a:t>Users and Purposes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703137-B061-BB2B-04C1-88A7D8CD9D36}"/>
              </a:ext>
            </a:extLst>
          </p:cNvPr>
          <p:cNvGrpSpPr/>
          <p:nvPr/>
        </p:nvGrpSpPr>
        <p:grpSpPr>
          <a:xfrm>
            <a:off x="12168563" y="14168209"/>
            <a:ext cx="6624155" cy="5498108"/>
            <a:chOff x="959018" y="19098269"/>
            <a:chExt cx="5035859" cy="45364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F680CF-8E84-FB05-EC33-C0FBA8D71E18}"/>
                </a:ext>
              </a:extLst>
            </p:cNvPr>
            <p:cNvSpPr txBox="1"/>
            <p:nvPr/>
          </p:nvSpPr>
          <p:spPr>
            <a:xfrm>
              <a:off x="959018" y="19647790"/>
              <a:ext cx="5035856" cy="3986901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Sniffer</a:t>
              </a:r>
              <a:r>
                <a:rPr lang="en-US" sz="2800" dirty="0">
                  <a:latin typeface="Arial"/>
                  <a:cs typeface="Arial"/>
                </a:rPr>
                <a:t>:</a:t>
              </a:r>
              <a:r>
                <a:rPr lang="en-US" sz="2800" b="1" dirty="0">
                  <a:latin typeface="Arial"/>
                  <a:cs typeface="Arial"/>
                </a:rPr>
                <a:t> M</a:t>
              </a:r>
              <a:r>
                <a:rPr lang="en-US" sz="2800" dirty="0">
                  <a:latin typeface="Arial"/>
                  <a:cs typeface="Arial"/>
                </a:rPr>
                <a:t>onitor BOB node’s activities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Primary CC1352: </a:t>
              </a:r>
              <a:r>
                <a:rPr lang="en-US" sz="2800" dirty="0">
                  <a:latin typeface="Arial"/>
                  <a:cs typeface="Arial"/>
                </a:rPr>
                <a:t>Collect data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Relay CC1352: </a:t>
              </a:r>
              <a:r>
                <a:rPr lang="en-US" sz="2800" dirty="0">
                  <a:latin typeface="Arial"/>
                  <a:cs typeface="Arial"/>
                </a:rPr>
                <a:t>Pass data down Sniffer network to the Host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CC1352 Radio: </a:t>
              </a:r>
              <a:r>
                <a:rPr lang="en-US" sz="2800" dirty="0">
                  <a:latin typeface="Arial"/>
                  <a:cs typeface="Arial"/>
                </a:rPr>
                <a:t>BOB communication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Simplified MSP-430:</a:t>
              </a:r>
              <a:r>
                <a:rPr lang="en-US" sz="2800" dirty="0">
                  <a:latin typeface="Arial"/>
                  <a:cs typeface="Arial"/>
                </a:rPr>
                <a:t> BOB computation – simplified by our team to total costs of node production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Power Board: </a:t>
              </a:r>
              <a:r>
                <a:rPr lang="en-US" sz="2800" dirty="0">
                  <a:latin typeface="Arial"/>
                  <a:cs typeface="Arial"/>
                </a:rPr>
                <a:t>Harvests RF energy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Mounting plate: </a:t>
              </a:r>
              <a:r>
                <a:rPr lang="en-US" sz="2800" dirty="0">
                  <a:latin typeface="Arial"/>
                  <a:cs typeface="Arial"/>
                </a:rPr>
                <a:t>Mounts BOB, Sniffer stack to the ceiling of the lab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1F2A4C-479E-ECD6-B8AF-77D52F18092D}"/>
                </a:ext>
              </a:extLst>
            </p:cNvPr>
            <p:cNvSpPr txBox="1"/>
            <p:nvPr/>
          </p:nvSpPr>
          <p:spPr>
            <a:xfrm>
              <a:off x="966708" y="19098269"/>
              <a:ext cx="5028169" cy="533280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latin typeface="Arial"/>
                  <a:cs typeface="Calibri"/>
                </a:rPr>
                <a:t>Components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7D746C-37B5-8DBA-8F12-0EDE64B1DD56}"/>
              </a:ext>
            </a:extLst>
          </p:cNvPr>
          <p:cNvGrpSpPr/>
          <p:nvPr/>
        </p:nvGrpSpPr>
        <p:grpSpPr>
          <a:xfrm>
            <a:off x="129049" y="9303645"/>
            <a:ext cx="11787648" cy="3752644"/>
            <a:chOff x="129049" y="9361316"/>
            <a:chExt cx="11787648" cy="37526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9988F05-E056-F122-32F5-0D78EE50E325}"/>
                </a:ext>
              </a:extLst>
            </p:cNvPr>
            <p:cNvSpPr txBox="1"/>
            <p:nvPr/>
          </p:nvSpPr>
          <p:spPr>
            <a:xfrm>
              <a:off x="129049" y="10005417"/>
              <a:ext cx="11763518" cy="3108543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Two CC1352s in a Sniffer Node one to record data one to transmit it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Connected via SPI</a:t>
              </a:r>
              <a:endParaRPr lang="en-US">
                <a:ea typeface="Calibri" panose="020F0502020204030204"/>
                <a:cs typeface="Calibri" panose="020F0502020204030204"/>
              </a:endParaRP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Monitoring of BOB on times, transmission times, and transmissions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Calibri"/>
                </a:rPr>
                <a:t>Network system that sends the data back to the Host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2.4-GHz communication for Sniffer communication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Sub-1-GHZ communication for BOB monitoring</a:t>
              </a:r>
              <a:endParaRPr lang="en-US">
                <a:ea typeface="Calibri" panose="020F0502020204030204"/>
                <a:cs typeface="Calibri" panose="020F0502020204030204"/>
              </a:endParaRP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Battery pack to power the Sniffer Node and isolate it from other nodes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55CD9E3-8F0B-13C2-83E8-1053E0EC1A64}"/>
                </a:ext>
              </a:extLst>
            </p:cNvPr>
            <p:cNvSpPr txBox="1"/>
            <p:nvPr/>
          </p:nvSpPr>
          <p:spPr>
            <a:xfrm>
              <a:off x="139127" y="9361316"/>
              <a:ext cx="11777570" cy="646331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latin typeface="Arial"/>
                  <a:cs typeface="Calibri"/>
                </a:rPr>
                <a:t>Design Approach</a:t>
              </a:r>
            </a:p>
          </p:txBody>
        </p:sp>
      </p:grpSp>
      <p:sp>
        <p:nvSpPr>
          <p:cNvPr id="6" name="Text Box 13">
            <a:extLst>
              <a:ext uri="{FF2B5EF4-FFF2-40B4-BE49-F238E27FC236}">
                <a16:creationId xmlns:a16="http://schemas.microsoft.com/office/drawing/2014/main" id="{D48F83D8-2219-743F-79D5-305844FF9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24" y="1729814"/>
            <a:ext cx="6332565" cy="6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120" tIns="33560" rIns="67120" bIns="33560" anchor="t">
            <a:spAutoFit/>
          </a:bodyPr>
          <a:lstStyle/>
          <a:p>
            <a:pPr defTabSz="670601">
              <a:spcBef>
                <a:spcPct val="50000"/>
              </a:spcBef>
            </a:pPr>
            <a:r>
              <a:rPr lang="en-US" sz="3600" u="sng">
                <a:solidFill>
                  <a:srgbClr val="524727"/>
                </a:solidFill>
                <a:latin typeface="Arial"/>
                <a:cs typeface="Arial"/>
              </a:rPr>
              <a:t>Group #:</a:t>
            </a:r>
            <a:r>
              <a:rPr lang="en-US" sz="3600">
                <a:solidFill>
                  <a:srgbClr val="524727"/>
                </a:solidFill>
                <a:latin typeface="Arial"/>
                <a:cs typeface="Arial"/>
              </a:rPr>
              <a:t> sdmay24-25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590C10C0-690B-3C21-E856-CDB588E9D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7472" y="1729753"/>
            <a:ext cx="6629530" cy="6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120" tIns="33560" rIns="67120" bIns="33560" anchor="t">
            <a:spAutoFit/>
          </a:bodyPr>
          <a:lstStyle/>
          <a:p>
            <a:pPr defTabSz="670601">
              <a:spcBef>
                <a:spcPct val="50000"/>
              </a:spcBef>
            </a:pPr>
            <a:r>
              <a:rPr lang="en-US" sz="3600" u="sng">
                <a:solidFill>
                  <a:srgbClr val="524727"/>
                </a:solidFill>
                <a:latin typeface="Arial"/>
                <a:cs typeface="Arial"/>
              </a:rPr>
              <a:t>Advisor/Client:</a:t>
            </a:r>
            <a:r>
              <a:rPr lang="en-US" sz="3600">
                <a:solidFill>
                  <a:srgbClr val="524727"/>
                </a:solidFill>
                <a:latin typeface="Arial"/>
                <a:cs typeface="Arial"/>
              </a:rPr>
              <a:t> Dr. Henry Duwe</a:t>
            </a:r>
            <a:endParaRPr lang="en-US" sz="3600">
              <a:cs typeface="Calibri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A8860F2D-6CB6-BE66-175C-64C02DAA2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807783"/>
              </p:ext>
            </p:extLst>
          </p:nvPr>
        </p:nvGraphicFramePr>
        <p:xfrm>
          <a:off x="12754497" y="28928014"/>
          <a:ext cx="5741448" cy="44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385">
                  <a:extLst>
                    <a:ext uri="{9D8B030D-6E8A-4147-A177-3AD203B41FA5}">
                      <a16:colId xmlns:a16="http://schemas.microsoft.com/office/drawing/2014/main" val="2082692819"/>
                    </a:ext>
                  </a:extLst>
                </a:gridCol>
                <a:gridCol w="2559063">
                  <a:extLst>
                    <a:ext uri="{9D8B030D-6E8A-4147-A177-3AD203B41FA5}">
                      <a16:colId xmlns:a16="http://schemas.microsoft.com/office/drawing/2014/main" val="1303287372"/>
                    </a:ext>
                  </a:extLst>
                </a:gridCol>
              </a:tblGrid>
              <a:tr h="556550">
                <a:tc gridSpan="2"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Senior Design Cost Breakdown ($)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3565371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/>
                        <a:t>Break 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$37.83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729846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dirty="0"/>
                        <a:t>Simplified MSP-430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$234.60 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004442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/>
                        <a:t>Sniffer 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$611.88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98970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dirty="0"/>
                        <a:t>Batteries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$112.05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89178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dirty="0"/>
                        <a:t>Extra 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$29.29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216178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/>
                        <a:t>Mechanical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$34.60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341506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$1060.25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361862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64F4BEE4-FECD-9B88-0C07-5397A460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298" y="19811138"/>
            <a:ext cx="6638163" cy="497184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E20D5D0-00ED-29F0-7C33-AD16F7EC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51" y="17615999"/>
            <a:ext cx="11407330" cy="338923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D2F9A0D-F79B-F0BE-46CF-817BDB0372AE}"/>
              </a:ext>
            </a:extLst>
          </p:cNvPr>
          <p:cNvGrpSpPr/>
          <p:nvPr/>
        </p:nvGrpSpPr>
        <p:grpSpPr>
          <a:xfrm>
            <a:off x="12157391" y="9433269"/>
            <a:ext cx="6631407" cy="4604022"/>
            <a:chOff x="8080342" y="6671115"/>
            <a:chExt cx="5036654" cy="46135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40CC9-8F12-3A2F-4138-1DCC3AD900C4}"/>
                </a:ext>
              </a:extLst>
            </p:cNvPr>
            <p:cNvSpPr txBox="1"/>
            <p:nvPr/>
          </p:nvSpPr>
          <p:spPr>
            <a:xfrm>
              <a:off x="8080342" y="7314387"/>
              <a:ext cx="5025144" cy="3970318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Sniffer node powered continuously for one week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Sniffer nodes have a negligible effect on BOB’s lifetime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Modular Stack of BOB and Sniffers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Scalable for larger (100+) node setup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Sniffer Node Software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9 Sniffer, BOB node pairs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>
                  <a:latin typeface="Arial"/>
                  <a:cs typeface="Arial"/>
                </a:rPr>
                <a:t>Mechanically sound system for lab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D8758-7EBE-5917-FDD8-2DA028EDC142}"/>
                </a:ext>
              </a:extLst>
            </p:cNvPr>
            <p:cNvSpPr txBox="1"/>
            <p:nvPr/>
          </p:nvSpPr>
          <p:spPr>
            <a:xfrm>
              <a:off x="8088827" y="6671115"/>
              <a:ext cx="5028169" cy="647674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latin typeface="Arial"/>
                  <a:cs typeface="Calibri"/>
                </a:rPr>
                <a:t>Design Requirements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79421268-26FD-67F6-5AAF-435AECC75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608" y="4740531"/>
            <a:ext cx="8544194" cy="4452237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4C968B0D-10D3-0097-19A5-F5B3CBB75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26581"/>
              </p:ext>
            </p:extLst>
          </p:nvPr>
        </p:nvGraphicFramePr>
        <p:xfrm>
          <a:off x="7137762" y="30050610"/>
          <a:ext cx="4888835" cy="3339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705">
                  <a:extLst>
                    <a:ext uri="{9D8B030D-6E8A-4147-A177-3AD203B41FA5}">
                      <a16:colId xmlns:a16="http://schemas.microsoft.com/office/drawing/2014/main" val="2082692819"/>
                    </a:ext>
                  </a:extLst>
                </a:gridCol>
                <a:gridCol w="2001130">
                  <a:extLst>
                    <a:ext uri="{9D8B030D-6E8A-4147-A177-3AD203B41FA5}">
                      <a16:colId xmlns:a16="http://schemas.microsoft.com/office/drawing/2014/main" val="1999475549"/>
                    </a:ext>
                  </a:extLst>
                </a:gridCol>
              </a:tblGrid>
              <a:tr h="556549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2.4GHz Wireless Testing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AC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65371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1" dirty="0"/>
                        <a:t>RSSI (dBm)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729846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latin typeface="Calibri"/>
                        </a:rPr>
                        <a:t>REF1 </a:t>
                      </a:r>
                      <a:r>
                        <a:rPr lang="en-US" sz="2800" b="0" i="0" u="none" strike="noStrike" noProof="0" dirty="0">
                          <a:latin typeface="Calibri"/>
                        </a:rPr>
                        <a:t>→ REF2</a:t>
                      </a:r>
                      <a:endParaRPr lang="en-US" sz="2800" b="0" i="0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-52.7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004442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REF1 </a:t>
                      </a: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</a:rPr>
                        <a:t>←</a:t>
                      </a: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REF2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-53.7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98970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(1) → REF2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-53.1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89178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(1) ← REF2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-53.1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216178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81024427-C99E-A2FE-26C8-C4094946A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85269"/>
              </p:ext>
            </p:extLst>
          </p:nvPr>
        </p:nvGraphicFramePr>
        <p:xfrm>
          <a:off x="7128121" y="25518105"/>
          <a:ext cx="4902232" cy="4452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19">
                  <a:extLst>
                    <a:ext uri="{9D8B030D-6E8A-4147-A177-3AD203B41FA5}">
                      <a16:colId xmlns:a16="http://schemas.microsoft.com/office/drawing/2014/main" val="2082692819"/>
                    </a:ext>
                  </a:extLst>
                </a:gridCol>
                <a:gridCol w="2006613">
                  <a:extLst>
                    <a:ext uri="{9D8B030D-6E8A-4147-A177-3AD203B41FA5}">
                      <a16:colId xmlns:a16="http://schemas.microsoft.com/office/drawing/2014/main" val="1999475549"/>
                    </a:ext>
                  </a:extLst>
                </a:gridCol>
              </a:tblGrid>
              <a:tr h="556549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Sub-1GHz Wireless Testing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AC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65371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1" dirty="0"/>
                        <a:t>RSSI (dBm)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729846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latin typeface="Calibri"/>
                        </a:rPr>
                        <a:t>REF1 </a:t>
                      </a:r>
                      <a:r>
                        <a:rPr lang="en-US" sz="2800" b="0" i="0" u="none" strike="noStrike" noProof="0" dirty="0">
                          <a:latin typeface="Calibri"/>
                        </a:rPr>
                        <a:t>→ REF2</a:t>
                      </a:r>
                      <a:endParaRPr lang="en-US" sz="2800" b="0" i="0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-31.9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004442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REF1 </a:t>
                      </a: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</a:rPr>
                        <a:t>←</a:t>
                      </a: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REF2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-39.8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98970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(1) → REF2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-80.2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89178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(1) ← REF2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-80.8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216178"/>
                  </a:ext>
                </a:extLst>
              </a:tr>
              <a:tr h="55654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(2) → REF2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-39.2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200515"/>
                  </a:ext>
                </a:extLst>
              </a:tr>
              <a:tr h="55654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(2) ← REF2</a:t>
                      </a: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-33.4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60686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2A065756-59F8-1425-665C-8AB11F7A9871}"/>
              </a:ext>
            </a:extLst>
          </p:cNvPr>
          <p:cNvGrpSpPr/>
          <p:nvPr/>
        </p:nvGrpSpPr>
        <p:grpSpPr>
          <a:xfrm>
            <a:off x="12166885" y="24983874"/>
            <a:ext cx="6685360" cy="3706482"/>
            <a:chOff x="12166885" y="24983874"/>
            <a:chExt cx="6685360" cy="37064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FC4640-C2D1-240A-08EE-12177DBFEA7E}"/>
                </a:ext>
              </a:extLst>
            </p:cNvPr>
            <p:cNvSpPr txBox="1"/>
            <p:nvPr/>
          </p:nvSpPr>
          <p:spPr>
            <a:xfrm>
              <a:off x="12178630" y="24983874"/>
              <a:ext cx="6673615" cy="610291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latin typeface="Arial"/>
                  <a:cs typeface="Calibri"/>
                </a:rPr>
                <a:t>Tools and Standards</a:t>
              </a:r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05C392-3A4D-4BB7-73AE-73F10FF5F524}"/>
                </a:ext>
              </a:extLst>
            </p:cNvPr>
            <p:cNvSpPr txBox="1"/>
            <p:nvPr/>
          </p:nvSpPr>
          <p:spPr>
            <a:xfrm>
              <a:off x="12166885" y="25581813"/>
              <a:ext cx="3289313" cy="3108543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Python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SPI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UART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CST Studio Suite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Keysight ADS</a:t>
              </a:r>
            </a:p>
            <a:p>
              <a:pPr marL="457200" indent="-457200">
                <a:buFont typeface="Arial,Sans-Serif"/>
                <a:buChar char="•"/>
              </a:pPr>
              <a:r>
                <a:rPr lang="en-US" sz="280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6D6BCF-4DF1-FF13-846C-32EACEEE4E67}"/>
                </a:ext>
              </a:extLst>
            </p:cNvPr>
            <p:cNvSpPr txBox="1"/>
            <p:nvPr/>
          </p:nvSpPr>
          <p:spPr>
            <a:xfrm>
              <a:off x="15476289" y="25581812"/>
              <a:ext cx="3367561" cy="3108543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,Sans-Serif"/>
                <a:buChar char="•"/>
              </a:pPr>
              <a:r>
                <a:rPr lang="en-US" sz="2800" dirty="0">
                  <a:latin typeface="Arial"/>
                  <a:cs typeface="Arial"/>
                </a:rPr>
                <a:t>TI Code Composer Studio</a:t>
              </a:r>
              <a:endParaRPr lang="en-US" dirty="0"/>
            </a:p>
            <a:p>
              <a:pPr marL="457200" indent="-457200">
                <a:buFont typeface="Arial,Sans-Serif"/>
                <a:buChar char="•"/>
              </a:pPr>
              <a:r>
                <a:rPr lang="en-US" sz="2800" dirty="0">
                  <a:latin typeface="Arial"/>
                  <a:cs typeface="Arial"/>
                </a:rPr>
                <a:t>Autodesk Inventor</a:t>
              </a:r>
            </a:p>
            <a:p>
              <a:pPr marL="457200" indent="-457200">
                <a:buFont typeface="Arial,Sans-Serif"/>
                <a:buChar char="•"/>
              </a:pPr>
              <a:r>
                <a:rPr lang="en-US" sz="2800" err="1">
                  <a:latin typeface="Arial"/>
                  <a:cs typeface="Arial"/>
                </a:rPr>
                <a:t>EasyLink</a:t>
              </a:r>
              <a:endParaRPr lang="en-US" sz="2800">
                <a:latin typeface="Arial"/>
                <a:cs typeface="Arial"/>
              </a:endParaRPr>
            </a:p>
            <a:p>
              <a:pPr marL="457200" indent="-457200">
                <a:buFont typeface="Arial,Sans-Serif"/>
                <a:buChar char="•"/>
              </a:pPr>
              <a:r>
                <a:rPr lang="en-US" sz="2800" dirty="0" err="1">
                  <a:latin typeface="Arial"/>
                  <a:cs typeface="Arial"/>
                </a:rPr>
                <a:t>KiCAD</a:t>
              </a:r>
              <a:endParaRPr lang="en-US" sz="2800">
                <a:latin typeface="Arial"/>
                <a:cs typeface="Arial"/>
              </a:endParaRPr>
            </a:p>
          </p:txBody>
        </p:sp>
      </p:grpSp>
      <p:pic>
        <p:nvPicPr>
          <p:cNvPr id="40" name="Picture 39" descr="A yellow rectangular object with black lines&#10;&#10;Description automatically generated">
            <a:extLst>
              <a:ext uri="{FF2B5EF4-FFF2-40B4-BE49-F238E27FC236}">
                <a16:creationId xmlns:a16="http://schemas.microsoft.com/office/drawing/2014/main" id="{A729A226-4735-8C71-FF75-21369C1E88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03" t="3401" r="-230" b="3168"/>
          <a:stretch/>
        </p:blipFill>
        <p:spPr>
          <a:xfrm>
            <a:off x="141229" y="26195950"/>
            <a:ext cx="6834858" cy="3116383"/>
          </a:xfrm>
          <a:prstGeom prst="rect">
            <a:avLst/>
          </a:prstGeom>
        </p:spPr>
      </p:pic>
      <p:pic>
        <p:nvPicPr>
          <p:cNvPr id="42" name="Picture 41" descr="A graph of a function&#10;&#10;Description automatically generated">
            <a:extLst>
              <a:ext uri="{FF2B5EF4-FFF2-40B4-BE49-F238E27FC236}">
                <a16:creationId xmlns:a16="http://schemas.microsoft.com/office/drawing/2014/main" id="{CD1E9B2F-D42D-5614-F95E-912E4E33FA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8" r="7532" b="-3517"/>
          <a:stretch/>
        </p:blipFill>
        <p:spPr>
          <a:xfrm>
            <a:off x="-20607" y="29693996"/>
            <a:ext cx="7019492" cy="2940228"/>
          </a:xfrm>
          <a:prstGeom prst="rect">
            <a:avLst/>
          </a:prstGeom>
        </p:spPr>
      </p:pic>
      <p:pic>
        <p:nvPicPr>
          <p:cNvPr id="7" name="Picture 6" descr="A diagram of a relay&#10;&#10;Description automatically generated">
            <a:extLst>
              <a:ext uri="{FF2B5EF4-FFF2-40B4-BE49-F238E27FC236}">
                <a16:creationId xmlns:a16="http://schemas.microsoft.com/office/drawing/2014/main" id="{07A8A6C1-46ED-9D9B-A501-95BE7A627D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78" y="13264116"/>
            <a:ext cx="11417851" cy="406628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95B556C-F5EF-6C18-D218-B529310159E6}"/>
              </a:ext>
            </a:extLst>
          </p:cNvPr>
          <p:cNvGrpSpPr/>
          <p:nvPr/>
        </p:nvGrpSpPr>
        <p:grpSpPr>
          <a:xfrm>
            <a:off x="170730" y="21106687"/>
            <a:ext cx="11746408" cy="4262037"/>
            <a:chOff x="970441" y="19018780"/>
            <a:chExt cx="5035399" cy="33962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092F1F-4528-0F51-1D52-020037AC83DA}"/>
                </a:ext>
              </a:extLst>
            </p:cNvPr>
            <p:cNvSpPr txBox="1"/>
            <p:nvPr/>
          </p:nvSpPr>
          <p:spPr>
            <a:xfrm>
              <a:off x="970441" y="19594589"/>
              <a:ext cx="5035399" cy="2820393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Calibri"/>
                </a:rPr>
                <a:t>Hardware Testing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PCB  testing post-fabrication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CST Studio Suite antenna modeling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Calibri"/>
                </a:rPr>
                <a:t>System tests</a:t>
              </a:r>
              <a:r>
                <a:rPr lang="en-US" sz="2800" dirty="0">
                  <a:latin typeface="Arial"/>
                  <a:cs typeface="Calibri"/>
                </a:rPr>
                <a:t> used a "Faux BOB" we designed  to emulate a BOB with a single CC1352 – Emulates actual BOB operation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Calibri"/>
                </a:rPr>
                <a:t>Wireless testing</a:t>
              </a:r>
              <a:r>
                <a:rPr lang="en-US" sz="2800" dirty="0">
                  <a:latin typeface="Arial"/>
                  <a:cs typeface="Calibri"/>
                </a:rPr>
                <a:t> – Using TI </a:t>
              </a:r>
              <a:r>
                <a:rPr lang="en-US" sz="2800" dirty="0" err="1">
                  <a:latin typeface="Arial"/>
                  <a:cs typeface="Calibri"/>
                </a:rPr>
                <a:t>SmartRF</a:t>
              </a:r>
              <a:r>
                <a:rPr lang="en-US" sz="2800" dirty="0">
                  <a:latin typeface="Arial"/>
                  <a:cs typeface="Calibri"/>
                </a:rPr>
                <a:t> Studio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Compared performance to TI development boards (REF1, REF2)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Measured RSSI (Received Signal Strength Indicator) results below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0CA9BF-55FA-F5CE-9D5D-4E9C928F6C8E}"/>
                </a:ext>
              </a:extLst>
            </p:cNvPr>
            <p:cNvSpPr txBox="1"/>
            <p:nvPr/>
          </p:nvSpPr>
          <p:spPr>
            <a:xfrm>
              <a:off x="975623" y="19018780"/>
              <a:ext cx="5028169" cy="542001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latin typeface="Arial"/>
                  <a:cs typeface="Calibri"/>
                </a:rPr>
                <a:t>Testing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704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D181C84-04EB-7B1C-2E02-C4056721FF6D}"/>
              </a:ext>
            </a:extLst>
          </p:cNvPr>
          <p:cNvSpPr/>
          <p:nvPr/>
        </p:nvSpPr>
        <p:spPr>
          <a:xfrm>
            <a:off x="-108" y="258"/>
            <a:ext cx="18973800" cy="1929112"/>
          </a:xfrm>
          <a:prstGeom prst="rect">
            <a:avLst/>
          </a:prstGeom>
          <a:solidFill>
            <a:srgbClr val="C50F2D"/>
          </a:solidFill>
          <a:ln>
            <a:solidFill>
              <a:srgbClr val="C8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5A89D5-E201-7285-4293-32054C321D20}"/>
              </a:ext>
            </a:extLst>
          </p:cNvPr>
          <p:cNvSpPr/>
          <p:nvPr/>
        </p:nvSpPr>
        <p:spPr>
          <a:xfrm>
            <a:off x="14" y="1648496"/>
            <a:ext cx="18973800" cy="1969342"/>
          </a:xfrm>
          <a:prstGeom prst="rect">
            <a:avLst/>
          </a:prstGeom>
          <a:solidFill>
            <a:srgbClr val="CAC7A7"/>
          </a:solidFill>
          <a:ln>
            <a:solidFill>
              <a:srgbClr val="CAC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5556BC-ABD8-5DE2-957E-FDD9573B3925}"/>
              </a:ext>
            </a:extLst>
          </p:cNvPr>
          <p:cNvSpPr/>
          <p:nvPr/>
        </p:nvSpPr>
        <p:spPr>
          <a:xfrm>
            <a:off x="256" y="2595582"/>
            <a:ext cx="18973800" cy="1068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E6A391-29DB-34DB-9155-47321C06ACB8}"/>
              </a:ext>
            </a:extLst>
          </p:cNvPr>
          <p:cNvSpPr/>
          <p:nvPr/>
        </p:nvSpPr>
        <p:spPr>
          <a:xfrm>
            <a:off x="13" y="32544185"/>
            <a:ext cx="18973800" cy="937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5FD72FE-AC34-22BD-8822-B020CA46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" y="114149"/>
            <a:ext cx="18371312" cy="89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7120" tIns="33560" rIns="67120" bIns="33560" anchor="t">
            <a:spAutoFit/>
          </a:bodyPr>
          <a:lstStyle/>
          <a:p>
            <a:pPr defTabSz="670601"/>
            <a:r>
              <a:rPr lang="en-US" sz="5400" b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Distributed Sniffer Nodes for </a:t>
            </a:r>
            <a:r>
              <a:rPr lang="en-US" sz="5400" b="1" err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Batteryless</a:t>
            </a:r>
            <a:r>
              <a:rPr lang="en-US" sz="5400" b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 Sensor Nodes</a:t>
            </a:r>
            <a:endParaRPr lang="en-US" sz="5400" b="1">
              <a:cs typeface="Calibri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4918005F-8737-7EE9-9868-BB8BA784A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25" y="974212"/>
            <a:ext cx="14549452" cy="39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120" tIns="33560" rIns="67120" bIns="33560" anchor="t">
            <a:spAutoFit/>
          </a:bodyPr>
          <a:lstStyle/>
          <a:p>
            <a:pPr marL="167640" lvl="2" defTabSz="670601">
              <a:lnSpc>
                <a:spcPct val="75000"/>
              </a:lnSpc>
              <a:spcBef>
                <a:spcPct val="50000"/>
              </a:spcBef>
            </a:pPr>
            <a:r>
              <a:rPr lang="en-US" sz="285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Ian </a:t>
            </a:r>
            <a:r>
              <a:rPr lang="en-US" sz="2850" dirty="0">
                <a:solidFill>
                  <a:schemeClr val="bg1"/>
                </a:solidFill>
                <a:latin typeface="Arial"/>
                <a:cs typeface="Arial"/>
              </a:rPr>
              <a:t>Hollingworth | Matthew Crabb | Spencer Sutton | Tori Kittleson | Thomas Gaul</a:t>
            </a:r>
            <a:endParaRPr lang="en-US" sz="2850" dirty="0">
              <a:solidFill>
                <a:schemeClr val="bg1"/>
              </a:solidFill>
              <a:latin typeface="Arial" charset="0"/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EFFCEF-B0E4-EC22-9EFB-B44B91165C90}"/>
              </a:ext>
            </a:extLst>
          </p:cNvPr>
          <p:cNvGrpSpPr/>
          <p:nvPr/>
        </p:nvGrpSpPr>
        <p:grpSpPr>
          <a:xfrm>
            <a:off x="127624" y="2743020"/>
            <a:ext cx="18657715" cy="1970753"/>
            <a:chOff x="127624" y="2666777"/>
            <a:chExt cx="18657715" cy="19707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0566F4-4851-6BA5-FFA2-5A60A44F8878}"/>
                </a:ext>
              </a:extLst>
            </p:cNvPr>
            <p:cNvSpPr txBox="1"/>
            <p:nvPr/>
          </p:nvSpPr>
          <p:spPr>
            <a:xfrm>
              <a:off x="146416" y="3252535"/>
              <a:ext cx="18638923" cy="1384995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Dr. Duwe’s research team conducts research on a network of </a:t>
              </a:r>
              <a:r>
                <a:rPr lang="en-US" sz="2800" dirty="0" err="1">
                  <a:latin typeface="Arial"/>
                  <a:cs typeface="Arial"/>
                </a:rPr>
                <a:t>batteryless</a:t>
              </a:r>
              <a:r>
                <a:rPr lang="en-US" sz="2800" dirty="0">
                  <a:latin typeface="Arial"/>
                  <a:cs typeface="Arial"/>
                </a:rPr>
                <a:t> sensor nodes called a BOB nodes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BOB nodes have complicated communication cycles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Our group created a testbed to configure and monitor multi-BOB note network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EFF9E7-6FB3-70C6-D5F0-696C768B8785}"/>
                </a:ext>
              </a:extLst>
            </p:cNvPr>
            <p:cNvSpPr txBox="1"/>
            <p:nvPr/>
          </p:nvSpPr>
          <p:spPr>
            <a:xfrm>
              <a:off x="127624" y="2666777"/>
              <a:ext cx="18650143" cy="584775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dirty="0">
                  <a:latin typeface="Arial"/>
                  <a:cs typeface="Calibri"/>
                </a:rPr>
                <a:t>Introduction</a:t>
              </a:r>
              <a:endParaRPr lang="en-US" sz="3200" dirty="0">
                <a:latin typeface="Arial"/>
                <a:cs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D31B50-D48A-8AF6-DE64-981B3735F725}"/>
              </a:ext>
            </a:extLst>
          </p:cNvPr>
          <p:cNvGrpSpPr/>
          <p:nvPr/>
        </p:nvGrpSpPr>
        <p:grpSpPr>
          <a:xfrm>
            <a:off x="127624" y="4990458"/>
            <a:ext cx="9717732" cy="4056958"/>
            <a:chOff x="1251689" y="15542287"/>
            <a:chExt cx="5031143" cy="50374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5FBF95-D3C7-E7B6-026E-D14B3FAFFA14}"/>
                </a:ext>
              </a:extLst>
            </p:cNvPr>
            <p:cNvSpPr txBox="1"/>
            <p:nvPr/>
          </p:nvSpPr>
          <p:spPr>
            <a:xfrm>
              <a:off x="1257688" y="16184888"/>
              <a:ext cx="5025144" cy="4394818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Calibri"/>
                </a:rPr>
                <a:t>Users</a:t>
              </a:r>
              <a:endParaRPr lang="en-US" sz="2800" b="1" dirty="0">
                <a:latin typeface="Arial"/>
                <a:cs typeface="Arial"/>
              </a:endParaRP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Dr. Duwe and research team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Other universities and researchers 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Open-Source community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Calibri"/>
                </a:rPr>
                <a:t>Purpose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Evaluate and debug protocols and system designs of sensor node networks through physical and wireless data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1C9F0D-4514-2FE4-BC7E-3561DF4F13D2}"/>
                </a:ext>
              </a:extLst>
            </p:cNvPr>
            <p:cNvSpPr txBox="1"/>
            <p:nvPr/>
          </p:nvSpPr>
          <p:spPr>
            <a:xfrm>
              <a:off x="1251689" y="15542287"/>
              <a:ext cx="5028169" cy="646331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latin typeface="Arial"/>
                  <a:cs typeface="Calibri"/>
                </a:rPr>
                <a:t>Users and Purposes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703137-B061-BB2B-04C1-88A7D8CD9D36}"/>
              </a:ext>
            </a:extLst>
          </p:cNvPr>
          <p:cNvGrpSpPr/>
          <p:nvPr/>
        </p:nvGrpSpPr>
        <p:grpSpPr>
          <a:xfrm>
            <a:off x="12168563" y="14168210"/>
            <a:ext cx="6624155" cy="5498107"/>
            <a:chOff x="959018" y="19098269"/>
            <a:chExt cx="5035859" cy="45364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F680CF-8E84-FB05-EC33-C0FBA8D71E18}"/>
                </a:ext>
              </a:extLst>
            </p:cNvPr>
            <p:cNvSpPr txBox="1"/>
            <p:nvPr/>
          </p:nvSpPr>
          <p:spPr>
            <a:xfrm>
              <a:off x="959018" y="19647790"/>
              <a:ext cx="5035856" cy="3986900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Sniffer</a:t>
              </a:r>
              <a:r>
                <a:rPr lang="en-US" sz="2800" dirty="0">
                  <a:latin typeface="Arial"/>
                  <a:cs typeface="Arial"/>
                </a:rPr>
                <a:t>:</a:t>
              </a:r>
              <a:r>
                <a:rPr lang="en-US" sz="2800" b="1" dirty="0">
                  <a:latin typeface="Arial"/>
                  <a:cs typeface="Arial"/>
                </a:rPr>
                <a:t> </a:t>
              </a:r>
              <a:r>
                <a:rPr lang="en-US" sz="2800" dirty="0">
                  <a:latin typeface="Arial"/>
                  <a:cs typeface="Arial"/>
                </a:rPr>
                <a:t>Monitor BOB node’s activities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Primary CC1352: </a:t>
              </a:r>
              <a:r>
                <a:rPr lang="en-US" sz="2800" dirty="0">
                  <a:latin typeface="Arial"/>
                  <a:cs typeface="Arial"/>
                </a:rPr>
                <a:t>Collect data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Relay CC1352: </a:t>
              </a:r>
              <a:r>
                <a:rPr lang="en-US" sz="2800" dirty="0">
                  <a:latin typeface="Arial"/>
                  <a:cs typeface="Arial"/>
                </a:rPr>
                <a:t>Pass data down Sniffer network to the Host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CC1352 Radio: </a:t>
              </a:r>
              <a:r>
                <a:rPr lang="en-US" sz="2800" dirty="0">
                  <a:latin typeface="Arial"/>
                  <a:cs typeface="Arial"/>
                </a:rPr>
                <a:t>BOB communication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Simplified MSP-430:</a:t>
              </a:r>
              <a:r>
                <a:rPr lang="en-US" sz="2800" dirty="0">
                  <a:latin typeface="Arial"/>
                  <a:cs typeface="Arial"/>
                </a:rPr>
                <a:t> BOB computation – simplified by our team to total costs of node production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Power Board: </a:t>
              </a:r>
              <a:r>
                <a:rPr lang="en-US" sz="2800" dirty="0">
                  <a:latin typeface="Arial"/>
                  <a:cs typeface="Arial"/>
                </a:rPr>
                <a:t>Harvest RF energy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Arial"/>
                </a:rPr>
                <a:t>Mounting Plate: </a:t>
              </a:r>
              <a:r>
                <a:rPr lang="en-US" sz="2800" dirty="0">
                  <a:latin typeface="Arial"/>
                  <a:cs typeface="Arial"/>
                </a:rPr>
                <a:t>Mount BOB, Sniffer stack to the ceiling of the lab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1F2A4C-479E-ECD6-B8AF-77D52F18092D}"/>
                </a:ext>
              </a:extLst>
            </p:cNvPr>
            <p:cNvSpPr txBox="1"/>
            <p:nvPr/>
          </p:nvSpPr>
          <p:spPr>
            <a:xfrm>
              <a:off x="966708" y="19098269"/>
              <a:ext cx="5028169" cy="533280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latin typeface="Arial"/>
                  <a:cs typeface="Calibri"/>
                </a:rPr>
                <a:t>Components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7D746C-37B5-8DBA-8F12-0EDE64B1DD56}"/>
              </a:ext>
            </a:extLst>
          </p:cNvPr>
          <p:cNvGrpSpPr/>
          <p:nvPr/>
        </p:nvGrpSpPr>
        <p:grpSpPr>
          <a:xfrm>
            <a:off x="129049" y="9303645"/>
            <a:ext cx="11787648" cy="3752644"/>
            <a:chOff x="129049" y="9361316"/>
            <a:chExt cx="11787648" cy="37526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9988F05-E056-F122-32F5-0D78EE50E325}"/>
                </a:ext>
              </a:extLst>
            </p:cNvPr>
            <p:cNvSpPr txBox="1"/>
            <p:nvPr/>
          </p:nvSpPr>
          <p:spPr>
            <a:xfrm>
              <a:off x="129049" y="10005417"/>
              <a:ext cx="11763518" cy="3108543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Two CC1352s in a Sniffer Node one to record data one to transmit it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Connected via SPI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Monitoring of BOB on times, transmission times, and transmissions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Network system that sends the data back to the Host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2.4-GHz band used for Sniffer communication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Sub-1-GHZ band used for BOB monitoring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Battery pack to power the Sniffer Node and isolate it from other nodes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55CD9E3-8F0B-13C2-83E8-1053E0EC1A64}"/>
                </a:ext>
              </a:extLst>
            </p:cNvPr>
            <p:cNvSpPr txBox="1"/>
            <p:nvPr/>
          </p:nvSpPr>
          <p:spPr>
            <a:xfrm>
              <a:off x="139127" y="9361316"/>
              <a:ext cx="11777570" cy="646331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latin typeface="Arial"/>
                  <a:cs typeface="Calibri"/>
                </a:rPr>
                <a:t>Design Approach</a:t>
              </a:r>
            </a:p>
          </p:txBody>
        </p:sp>
      </p:grpSp>
      <p:sp>
        <p:nvSpPr>
          <p:cNvPr id="6" name="Text Box 13">
            <a:extLst>
              <a:ext uri="{FF2B5EF4-FFF2-40B4-BE49-F238E27FC236}">
                <a16:creationId xmlns:a16="http://schemas.microsoft.com/office/drawing/2014/main" id="{D48F83D8-2219-743F-79D5-305844FF9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24" y="1729814"/>
            <a:ext cx="6332565" cy="6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120" tIns="33560" rIns="67120" bIns="33560" anchor="t">
            <a:spAutoFit/>
          </a:bodyPr>
          <a:lstStyle/>
          <a:p>
            <a:pPr defTabSz="670601">
              <a:spcBef>
                <a:spcPct val="50000"/>
              </a:spcBef>
            </a:pPr>
            <a:r>
              <a:rPr lang="en-US" sz="3600" u="sng">
                <a:solidFill>
                  <a:srgbClr val="524727"/>
                </a:solidFill>
                <a:latin typeface="Arial"/>
                <a:cs typeface="Arial"/>
              </a:rPr>
              <a:t>Group #:</a:t>
            </a:r>
            <a:r>
              <a:rPr lang="en-US" sz="3600">
                <a:solidFill>
                  <a:srgbClr val="524727"/>
                </a:solidFill>
                <a:latin typeface="Arial"/>
                <a:cs typeface="Arial"/>
              </a:rPr>
              <a:t> sdmay24-25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590C10C0-690B-3C21-E856-CDB588E9D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7472" y="1729753"/>
            <a:ext cx="6629530" cy="6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120" tIns="33560" rIns="67120" bIns="33560" anchor="t">
            <a:spAutoFit/>
          </a:bodyPr>
          <a:lstStyle/>
          <a:p>
            <a:pPr defTabSz="670601">
              <a:spcBef>
                <a:spcPct val="50000"/>
              </a:spcBef>
            </a:pPr>
            <a:r>
              <a:rPr lang="en-US" sz="3600" u="sng">
                <a:solidFill>
                  <a:srgbClr val="524727"/>
                </a:solidFill>
                <a:latin typeface="Arial"/>
                <a:cs typeface="Arial"/>
              </a:rPr>
              <a:t>Advisor/Client:</a:t>
            </a:r>
            <a:r>
              <a:rPr lang="en-US" sz="3600">
                <a:solidFill>
                  <a:srgbClr val="524727"/>
                </a:solidFill>
                <a:latin typeface="Arial"/>
                <a:cs typeface="Arial"/>
              </a:rPr>
              <a:t> Dr. Henry Duwe</a:t>
            </a:r>
            <a:endParaRPr lang="en-US" sz="3600">
              <a:cs typeface="Calibri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A8860F2D-6CB6-BE66-175C-64C02DAA2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625272"/>
              </p:ext>
            </p:extLst>
          </p:nvPr>
        </p:nvGraphicFramePr>
        <p:xfrm>
          <a:off x="12754497" y="28928014"/>
          <a:ext cx="5741448" cy="44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385">
                  <a:extLst>
                    <a:ext uri="{9D8B030D-6E8A-4147-A177-3AD203B41FA5}">
                      <a16:colId xmlns:a16="http://schemas.microsoft.com/office/drawing/2014/main" val="2082692819"/>
                    </a:ext>
                  </a:extLst>
                </a:gridCol>
                <a:gridCol w="2559063">
                  <a:extLst>
                    <a:ext uri="{9D8B030D-6E8A-4147-A177-3AD203B41FA5}">
                      <a16:colId xmlns:a16="http://schemas.microsoft.com/office/drawing/2014/main" val="1303287372"/>
                    </a:ext>
                  </a:extLst>
                </a:gridCol>
              </a:tblGrid>
              <a:tr h="556550">
                <a:tc gridSpan="2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Senior Design Cost Breakdown ($)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3565371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dirty="0"/>
                        <a:t>Breakout 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$37.83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729846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dirty="0"/>
                        <a:t>Simplified MSP-430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$234.60 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004442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dirty="0"/>
                        <a:t>Sniffer 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$611.88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98970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dirty="0"/>
                        <a:t>Batteries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$112.05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89178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dirty="0"/>
                        <a:t>Extra 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$29.29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216178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dirty="0"/>
                        <a:t>Mechanical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$34.60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341506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r>
                        <a:rPr lang="en-US" sz="28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$1060.25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361862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64F4BEE4-FECD-9B88-0C07-5397A460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298" y="19811138"/>
            <a:ext cx="6638163" cy="497184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E20D5D0-00ED-29F0-7C33-AD16F7EC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51" y="17615999"/>
            <a:ext cx="11407330" cy="338923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D2F9A0D-F79B-F0BE-46CF-817BDB0372AE}"/>
              </a:ext>
            </a:extLst>
          </p:cNvPr>
          <p:cNvGrpSpPr/>
          <p:nvPr/>
        </p:nvGrpSpPr>
        <p:grpSpPr>
          <a:xfrm>
            <a:off x="12192856" y="9309144"/>
            <a:ext cx="6631407" cy="4604022"/>
            <a:chOff x="8080342" y="6671115"/>
            <a:chExt cx="5036654" cy="46135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40CC9-8F12-3A2F-4138-1DCC3AD900C4}"/>
                </a:ext>
              </a:extLst>
            </p:cNvPr>
            <p:cNvSpPr txBox="1"/>
            <p:nvPr/>
          </p:nvSpPr>
          <p:spPr>
            <a:xfrm>
              <a:off x="8080342" y="7314387"/>
              <a:ext cx="5025144" cy="3970318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Sniffer node powered continuously for one week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Sniffer node has a negligible effect on BOB’s lifetime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Modular Stack of BOB and Sniffers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Scalable for larger (100+) node setup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Sniffer Node Software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9 Sniffer, BOB node pairs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Mechanically sound system for lab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D8758-7EBE-5917-FDD8-2DA028EDC142}"/>
                </a:ext>
              </a:extLst>
            </p:cNvPr>
            <p:cNvSpPr txBox="1"/>
            <p:nvPr/>
          </p:nvSpPr>
          <p:spPr>
            <a:xfrm>
              <a:off x="8088827" y="6671115"/>
              <a:ext cx="5028169" cy="647674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latin typeface="Arial"/>
                  <a:cs typeface="Calibri"/>
                </a:rPr>
                <a:t>Design Requirements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79421268-26FD-67F6-5AAF-435AECC75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608" y="4740531"/>
            <a:ext cx="8544194" cy="4452237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4C968B0D-10D3-0097-19A5-F5B3CBB75C8B}"/>
              </a:ext>
            </a:extLst>
          </p:cNvPr>
          <p:cNvGraphicFramePr>
            <a:graphicFrameLocks noGrp="1"/>
          </p:cNvGraphicFramePr>
          <p:nvPr/>
        </p:nvGraphicFramePr>
        <p:xfrm>
          <a:off x="7137762" y="30050610"/>
          <a:ext cx="4888835" cy="3339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705">
                  <a:extLst>
                    <a:ext uri="{9D8B030D-6E8A-4147-A177-3AD203B41FA5}">
                      <a16:colId xmlns:a16="http://schemas.microsoft.com/office/drawing/2014/main" val="2082692819"/>
                    </a:ext>
                  </a:extLst>
                </a:gridCol>
                <a:gridCol w="2001130">
                  <a:extLst>
                    <a:ext uri="{9D8B030D-6E8A-4147-A177-3AD203B41FA5}">
                      <a16:colId xmlns:a16="http://schemas.microsoft.com/office/drawing/2014/main" val="1999475549"/>
                    </a:ext>
                  </a:extLst>
                </a:gridCol>
              </a:tblGrid>
              <a:tr h="556549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2.4GHz Wireless Testing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AC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65371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1" dirty="0"/>
                        <a:t>RSSI (dBm)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729846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latin typeface="Calibri"/>
                        </a:rPr>
                        <a:t>REF1 </a:t>
                      </a:r>
                      <a:r>
                        <a:rPr lang="en-US" sz="2800" b="0" i="0" u="none" strike="noStrike" noProof="0" dirty="0">
                          <a:latin typeface="Calibri"/>
                        </a:rPr>
                        <a:t>→ REF2</a:t>
                      </a:r>
                      <a:endParaRPr lang="en-US" sz="2800" b="0" i="0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-52.7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004442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REF1 </a:t>
                      </a: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</a:rPr>
                        <a:t>←</a:t>
                      </a: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REF2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-53.7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98970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(1) → REF2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-53.1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89178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(1) ← REF2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-53.1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216178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81024427-C99E-A2FE-26C8-C4094946AF82}"/>
              </a:ext>
            </a:extLst>
          </p:cNvPr>
          <p:cNvGraphicFramePr>
            <a:graphicFrameLocks noGrp="1"/>
          </p:cNvGraphicFramePr>
          <p:nvPr/>
        </p:nvGraphicFramePr>
        <p:xfrm>
          <a:off x="7128121" y="25518105"/>
          <a:ext cx="4902232" cy="4452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19">
                  <a:extLst>
                    <a:ext uri="{9D8B030D-6E8A-4147-A177-3AD203B41FA5}">
                      <a16:colId xmlns:a16="http://schemas.microsoft.com/office/drawing/2014/main" val="2082692819"/>
                    </a:ext>
                  </a:extLst>
                </a:gridCol>
                <a:gridCol w="2006613">
                  <a:extLst>
                    <a:ext uri="{9D8B030D-6E8A-4147-A177-3AD203B41FA5}">
                      <a16:colId xmlns:a16="http://schemas.microsoft.com/office/drawing/2014/main" val="1999475549"/>
                    </a:ext>
                  </a:extLst>
                </a:gridCol>
              </a:tblGrid>
              <a:tr h="556549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Sub-1GHz Wireless Testing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AC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65371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1" dirty="0"/>
                        <a:t>RSSI (dBm)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729846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latin typeface="Calibri"/>
                        </a:rPr>
                        <a:t>REF1 </a:t>
                      </a:r>
                      <a:r>
                        <a:rPr lang="en-US" sz="2800" b="0" i="0" u="none" strike="noStrike" noProof="0" dirty="0">
                          <a:latin typeface="Calibri"/>
                        </a:rPr>
                        <a:t>→ REF2</a:t>
                      </a:r>
                      <a:endParaRPr lang="en-US" sz="2800" b="0" i="0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-31.9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004442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REF1 </a:t>
                      </a: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</a:rPr>
                        <a:t>←</a:t>
                      </a: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REF2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-39.8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98970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(1) → REF2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-80.2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89178"/>
                  </a:ext>
                </a:extLst>
              </a:tr>
              <a:tr h="5565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(1) ← REF2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-80.8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216178"/>
                  </a:ext>
                </a:extLst>
              </a:tr>
              <a:tr h="55654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(2) → REF2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-39.2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200515"/>
                  </a:ext>
                </a:extLst>
              </a:tr>
              <a:tr h="55654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Sniffer (2) ← REF2</a:t>
                      </a: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-33.4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60686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2A065756-59F8-1425-665C-8AB11F7A9871}"/>
              </a:ext>
            </a:extLst>
          </p:cNvPr>
          <p:cNvGrpSpPr/>
          <p:nvPr/>
        </p:nvGrpSpPr>
        <p:grpSpPr>
          <a:xfrm>
            <a:off x="12166885" y="24983874"/>
            <a:ext cx="6685360" cy="3706482"/>
            <a:chOff x="12166885" y="24983874"/>
            <a:chExt cx="6685360" cy="37064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FC4640-C2D1-240A-08EE-12177DBFEA7E}"/>
                </a:ext>
              </a:extLst>
            </p:cNvPr>
            <p:cNvSpPr txBox="1"/>
            <p:nvPr/>
          </p:nvSpPr>
          <p:spPr>
            <a:xfrm>
              <a:off x="12178630" y="24983874"/>
              <a:ext cx="6673615" cy="610291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latin typeface="Arial"/>
                  <a:cs typeface="Calibri"/>
                </a:rPr>
                <a:t>Tools and Standards</a:t>
              </a:r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05C392-3A4D-4BB7-73AE-73F10FF5F524}"/>
                </a:ext>
              </a:extLst>
            </p:cNvPr>
            <p:cNvSpPr txBox="1"/>
            <p:nvPr/>
          </p:nvSpPr>
          <p:spPr>
            <a:xfrm>
              <a:off x="12166885" y="25581813"/>
              <a:ext cx="3289313" cy="3108543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Python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SPI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UART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CST Studio Suite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Arial"/>
                </a:rPr>
                <a:t>Keysight ADS</a:t>
              </a:r>
            </a:p>
            <a:p>
              <a:pPr marL="457200" indent="-457200">
                <a:buFont typeface="Arial,Sans-Serif"/>
                <a:buChar char="•"/>
              </a:pPr>
              <a:r>
                <a:rPr lang="en-US" sz="280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6D6BCF-4DF1-FF13-846C-32EACEEE4E67}"/>
                </a:ext>
              </a:extLst>
            </p:cNvPr>
            <p:cNvSpPr txBox="1"/>
            <p:nvPr/>
          </p:nvSpPr>
          <p:spPr>
            <a:xfrm>
              <a:off x="15476289" y="25581812"/>
              <a:ext cx="3367561" cy="3108543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,Sans-Serif"/>
                <a:buChar char="•"/>
              </a:pPr>
              <a:r>
                <a:rPr lang="en-US" sz="2800" dirty="0">
                  <a:latin typeface="Arial"/>
                  <a:cs typeface="Arial"/>
                </a:rPr>
                <a:t>TI Code Composer Studio</a:t>
              </a:r>
              <a:endParaRPr lang="en-US" dirty="0"/>
            </a:p>
            <a:p>
              <a:pPr marL="457200" indent="-457200">
                <a:buFont typeface="Arial,Sans-Serif"/>
                <a:buChar char="•"/>
              </a:pPr>
              <a:r>
                <a:rPr lang="en-US" sz="2800" dirty="0">
                  <a:latin typeface="Arial"/>
                  <a:cs typeface="Arial"/>
                </a:rPr>
                <a:t>Autodesk Inventor</a:t>
              </a:r>
            </a:p>
            <a:p>
              <a:pPr marL="457200" indent="-457200">
                <a:buFont typeface="Arial,Sans-Serif"/>
                <a:buChar char="•"/>
              </a:pPr>
              <a:r>
                <a:rPr lang="en-US" sz="2800" err="1">
                  <a:latin typeface="Arial"/>
                  <a:cs typeface="Arial"/>
                </a:rPr>
                <a:t>EasyLink</a:t>
              </a:r>
              <a:endParaRPr lang="en-US" sz="2800">
                <a:latin typeface="Arial"/>
                <a:cs typeface="Arial"/>
              </a:endParaRPr>
            </a:p>
            <a:p>
              <a:pPr marL="457200" indent="-457200">
                <a:buFont typeface="Arial,Sans-Serif"/>
                <a:buChar char="•"/>
              </a:pPr>
              <a:r>
                <a:rPr lang="en-US" sz="2800" dirty="0" err="1">
                  <a:latin typeface="Arial"/>
                  <a:cs typeface="Arial"/>
                </a:rPr>
                <a:t>KiCAD</a:t>
              </a:r>
              <a:endParaRPr lang="en-US" sz="2800">
                <a:latin typeface="Arial"/>
                <a:cs typeface="Arial"/>
              </a:endParaRPr>
            </a:p>
          </p:txBody>
        </p:sp>
      </p:grpSp>
      <p:pic>
        <p:nvPicPr>
          <p:cNvPr id="40" name="Picture 39" descr="A yellow rectangular object with black lines&#10;&#10;Description automatically generated">
            <a:extLst>
              <a:ext uri="{FF2B5EF4-FFF2-40B4-BE49-F238E27FC236}">
                <a16:creationId xmlns:a16="http://schemas.microsoft.com/office/drawing/2014/main" id="{A729A226-4735-8C71-FF75-21369C1E88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03" t="3401" r="-230" b="3168"/>
          <a:stretch/>
        </p:blipFill>
        <p:spPr>
          <a:xfrm>
            <a:off x="163139" y="25801781"/>
            <a:ext cx="6834858" cy="3116383"/>
          </a:xfrm>
          <a:prstGeom prst="rect">
            <a:avLst/>
          </a:prstGeom>
        </p:spPr>
      </p:pic>
      <p:pic>
        <p:nvPicPr>
          <p:cNvPr id="42" name="Picture 41" descr="A graph of a function&#10;&#10;Description automatically generated">
            <a:extLst>
              <a:ext uri="{FF2B5EF4-FFF2-40B4-BE49-F238E27FC236}">
                <a16:creationId xmlns:a16="http://schemas.microsoft.com/office/drawing/2014/main" id="{CD1E9B2F-D42D-5614-F95E-912E4E33FA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8" r="7532" b="-3517"/>
          <a:stretch/>
        </p:blipFill>
        <p:spPr>
          <a:xfrm>
            <a:off x="-20607" y="29693996"/>
            <a:ext cx="7019492" cy="2940228"/>
          </a:xfrm>
          <a:prstGeom prst="rect">
            <a:avLst/>
          </a:prstGeom>
        </p:spPr>
      </p:pic>
      <p:pic>
        <p:nvPicPr>
          <p:cNvPr id="7" name="Picture 6" descr="A diagram of a relay&#10;&#10;Description automatically generated">
            <a:extLst>
              <a:ext uri="{FF2B5EF4-FFF2-40B4-BE49-F238E27FC236}">
                <a16:creationId xmlns:a16="http://schemas.microsoft.com/office/drawing/2014/main" id="{07A8A6C1-46ED-9D9B-A501-95BE7A627D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78" y="13264116"/>
            <a:ext cx="11417851" cy="406628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95B556C-F5EF-6C18-D218-B529310159E6}"/>
              </a:ext>
            </a:extLst>
          </p:cNvPr>
          <p:cNvGrpSpPr/>
          <p:nvPr/>
        </p:nvGrpSpPr>
        <p:grpSpPr>
          <a:xfrm>
            <a:off x="170730" y="21106687"/>
            <a:ext cx="11746408" cy="4262037"/>
            <a:chOff x="970441" y="19018780"/>
            <a:chExt cx="5035399" cy="33962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092F1F-4528-0F51-1D52-020037AC83DA}"/>
                </a:ext>
              </a:extLst>
            </p:cNvPr>
            <p:cNvSpPr txBox="1"/>
            <p:nvPr/>
          </p:nvSpPr>
          <p:spPr>
            <a:xfrm>
              <a:off x="970441" y="19594589"/>
              <a:ext cx="5035399" cy="2820393"/>
            </a:xfrm>
            <a:prstGeom prst="rect">
              <a:avLst/>
            </a:prstGeom>
            <a:noFill/>
            <a:ln w="57150">
              <a:solidFill>
                <a:srgbClr val="CAC7A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Calibri"/>
                </a:rPr>
                <a:t>Hardware Testing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PCB  testing post-fabrication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CST Studio Suite antenna modeling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Calibri"/>
                </a:rPr>
                <a:t>System Tests</a:t>
              </a:r>
              <a:r>
                <a:rPr lang="en-US" sz="2800" dirty="0">
                  <a:latin typeface="Arial"/>
                  <a:cs typeface="Calibri"/>
                </a:rPr>
                <a:t> used a "Faux BOB" we designed  to emulate a BOB with a single CC1352 – Emulates actual BOB operation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latin typeface="Arial"/>
                  <a:cs typeface="Calibri"/>
                </a:rPr>
                <a:t>Wireless Testing</a:t>
              </a:r>
              <a:r>
                <a:rPr lang="en-US" sz="2800" dirty="0">
                  <a:latin typeface="Arial"/>
                  <a:cs typeface="Calibri"/>
                </a:rPr>
                <a:t> – Using TI </a:t>
              </a:r>
              <a:r>
                <a:rPr lang="en-US" sz="2800" dirty="0" err="1">
                  <a:latin typeface="Arial"/>
                  <a:cs typeface="Calibri"/>
                </a:rPr>
                <a:t>SmartRF</a:t>
              </a:r>
              <a:r>
                <a:rPr lang="en-US" sz="2800" dirty="0">
                  <a:latin typeface="Arial"/>
                  <a:cs typeface="Calibri"/>
                </a:rPr>
                <a:t> Studio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Compared performance to TI development boards (REF1, REF2)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800" dirty="0">
                  <a:latin typeface="Arial"/>
                  <a:cs typeface="Calibri"/>
                </a:rPr>
                <a:t>Measured RSSI (Received Signal Strength Indicator) results below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0CA9BF-55FA-F5CE-9D5D-4E9C928F6C8E}"/>
                </a:ext>
              </a:extLst>
            </p:cNvPr>
            <p:cNvSpPr txBox="1"/>
            <p:nvPr/>
          </p:nvSpPr>
          <p:spPr>
            <a:xfrm>
              <a:off x="975623" y="19018780"/>
              <a:ext cx="5028169" cy="542001"/>
            </a:xfrm>
            <a:prstGeom prst="rect">
              <a:avLst/>
            </a:prstGeom>
            <a:solidFill>
              <a:srgbClr val="CAC7A7"/>
            </a:solidFill>
            <a:ln w="57150">
              <a:solidFill>
                <a:srgbClr val="CAC7A7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latin typeface="Arial"/>
                  <a:cs typeface="Calibri"/>
                </a:rPr>
                <a:t>Testing</a:t>
              </a:r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08F1F7D-D363-1388-F313-3687A79CAB7F}"/>
              </a:ext>
            </a:extLst>
          </p:cNvPr>
          <p:cNvSpPr/>
          <p:nvPr/>
        </p:nvSpPr>
        <p:spPr>
          <a:xfrm>
            <a:off x="12164507" y="19809171"/>
            <a:ext cx="6617416" cy="4961213"/>
          </a:xfrm>
          <a:prstGeom prst="rect">
            <a:avLst/>
          </a:prstGeom>
          <a:noFill/>
          <a:ln w="57150">
            <a:solidFill>
              <a:srgbClr val="CAC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856F0-8747-5BC2-592E-59F2D1910DEB}"/>
              </a:ext>
            </a:extLst>
          </p:cNvPr>
          <p:cNvSpPr txBox="1"/>
          <p:nvPr/>
        </p:nvSpPr>
        <p:spPr>
          <a:xfrm>
            <a:off x="552111" y="28922028"/>
            <a:ext cx="607039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CST Studio Suite Model of 2.4GHz PCB Antenna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E7503D-2C3E-33AF-8EC2-B2817A09493E}"/>
              </a:ext>
            </a:extLst>
          </p:cNvPr>
          <p:cNvSpPr txBox="1"/>
          <p:nvPr/>
        </p:nvSpPr>
        <p:spPr>
          <a:xfrm>
            <a:off x="250640" y="32628032"/>
            <a:ext cx="66732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2.4GHz PCB Antenna S-</a:t>
            </a:r>
            <a:r>
              <a:rPr lang="en-US" sz="2400">
                <a:cs typeface="Calibri"/>
              </a:rPr>
              <a:t>Parameters</a:t>
            </a:r>
            <a:r>
              <a:rPr lang="en-US" sz="2400" dirty="0">
                <a:cs typeface="Calibri"/>
              </a:rPr>
              <a:t> from Simulation</a:t>
            </a:r>
          </a:p>
        </p:txBody>
      </p:sp>
    </p:spTree>
    <p:extLst>
      <p:ext uri="{BB962C8B-B14F-4D97-AF65-F5344CB8AC3E}">
        <p14:creationId xmlns:p14="http://schemas.microsoft.com/office/powerpoint/2010/main" val="1758288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FFE3B741D7E4C8992BAB2D71AF934" ma:contentTypeVersion="18" ma:contentTypeDescription="Create a new document." ma:contentTypeScope="" ma:versionID="f4206c6266e7074a477afda6454cec61">
  <xsd:schema xmlns:xsd="http://www.w3.org/2001/XMLSchema" xmlns:xs="http://www.w3.org/2001/XMLSchema" xmlns:p="http://schemas.microsoft.com/office/2006/metadata/properties" xmlns:ns2="75bc3629-21ab-40b5-949e-e3570765f0cd" xmlns:ns3="cfa86b7f-24d2-4a40-b62c-b63e6446aa3b" targetNamespace="http://schemas.microsoft.com/office/2006/metadata/properties" ma:root="true" ma:fieldsID="e5d0d7d43689ae1e84886d3fc5d691c7" ns2:_="" ns3:_="">
    <xsd:import namespace="75bc3629-21ab-40b5-949e-e3570765f0cd"/>
    <xsd:import namespace="cfa86b7f-24d2-4a40-b62c-b63e6446aa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c3629-21ab-40b5-949e-e3570765f0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de203d1-7cfb-462f-9308-eb621c314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86b7f-24d2-4a40-b62c-b63e6446aa3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fa05b73-19db-4e66-868f-115ce62d648c}" ma:internalName="TaxCatchAll" ma:showField="CatchAllData" ma:web="cfa86b7f-24d2-4a40-b62c-b63e6446aa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a86b7f-24d2-4a40-b62c-b63e6446aa3b" xsi:nil="true"/>
    <lcf76f155ced4ddcb4097134ff3c332f xmlns="75bc3629-21ab-40b5-949e-e3570765f0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2A97E3-BB83-4D18-B146-F72D2F27FBE3}">
  <ds:schemaRefs>
    <ds:schemaRef ds:uri="75bc3629-21ab-40b5-949e-e3570765f0cd"/>
    <ds:schemaRef ds:uri="cfa86b7f-24d2-4a40-b62c-b63e6446aa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FD1B7F-41BC-4125-8BBE-E6691616C2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08692F-02D0-4554-83C3-21BCD2CD6CA7}">
  <ds:schemaRefs>
    <ds:schemaRef ds:uri="75bc3629-21ab-40b5-949e-e3570765f0cd"/>
    <ds:schemaRef ds:uri="cfa86b7f-24d2-4a40-b62c-b63e6446aa3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Custom</PresentationFormat>
  <Slides>4</Slides>
  <Notes>0</Notes>
  <HiddenSlides>3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Hippo2</dc:creator>
  <cp:revision>536</cp:revision>
  <dcterms:created xsi:type="dcterms:W3CDTF">2023-04-28T18:18:51Z</dcterms:created>
  <dcterms:modified xsi:type="dcterms:W3CDTF">2024-04-28T00:36:15Z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0x010100A82FFE3B741D7E4C8992BAB2D71AF934</vt:lpwstr>
  </property>
  <property fmtid="{D5CDD505-2E9C-101B-9397-08002B2CF9AE}" pid="3" name="MediaServiceImageTags">
    <vt:lpwstr/>
  </property>
</Properties>
</file>